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9" r:id="rId4"/>
  </p:sldMasterIdLst>
  <p:notesMasterIdLst>
    <p:notesMasterId r:id="rId47"/>
  </p:notesMasterIdLst>
  <p:sldIdLst>
    <p:sldId id="360" r:id="rId5"/>
    <p:sldId id="346" r:id="rId6"/>
    <p:sldId id="259" r:id="rId7"/>
    <p:sldId id="433" r:id="rId8"/>
    <p:sldId id="430" r:id="rId9"/>
    <p:sldId id="431" r:id="rId10"/>
    <p:sldId id="432" r:id="rId11"/>
    <p:sldId id="361" r:id="rId12"/>
    <p:sldId id="362" r:id="rId13"/>
    <p:sldId id="363" r:id="rId14"/>
    <p:sldId id="364" r:id="rId15"/>
    <p:sldId id="365" r:id="rId16"/>
    <p:sldId id="366" r:id="rId17"/>
    <p:sldId id="367" r:id="rId18"/>
    <p:sldId id="368" r:id="rId19"/>
    <p:sldId id="423" r:id="rId20"/>
    <p:sldId id="369" r:id="rId21"/>
    <p:sldId id="370" r:id="rId22"/>
    <p:sldId id="371" r:id="rId23"/>
    <p:sldId id="372" r:id="rId24"/>
    <p:sldId id="373" r:id="rId25"/>
    <p:sldId id="424" r:id="rId26"/>
    <p:sldId id="374" r:id="rId27"/>
    <p:sldId id="375" r:id="rId28"/>
    <p:sldId id="376" r:id="rId29"/>
    <p:sldId id="425" r:id="rId30"/>
    <p:sldId id="377" r:id="rId31"/>
    <p:sldId id="378" r:id="rId32"/>
    <p:sldId id="379" r:id="rId33"/>
    <p:sldId id="380" r:id="rId34"/>
    <p:sldId id="381" r:id="rId35"/>
    <p:sldId id="382" r:id="rId36"/>
    <p:sldId id="383" r:id="rId37"/>
    <p:sldId id="384" r:id="rId38"/>
    <p:sldId id="385" r:id="rId39"/>
    <p:sldId id="386" r:id="rId40"/>
    <p:sldId id="426" r:id="rId41"/>
    <p:sldId id="387" r:id="rId42"/>
    <p:sldId id="388" r:id="rId43"/>
    <p:sldId id="389" r:id="rId44"/>
    <p:sldId id="390" r:id="rId45"/>
    <p:sldId id="391"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B54B"/>
    <a:srgbClr val="70AD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986" autoAdjust="0"/>
    <p:restoredTop sz="86052" autoAdjust="0"/>
  </p:normalViewPr>
  <p:slideViewPr>
    <p:cSldViewPr snapToGrid="0">
      <p:cViewPr varScale="1">
        <p:scale>
          <a:sx n="74" d="100"/>
          <a:sy n="74" d="100"/>
        </p:scale>
        <p:origin x="1406" y="106"/>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53" d="100"/>
          <a:sy n="53" d="100"/>
        </p:scale>
        <p:origin x="-2820"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194073-558C-4E34-8034-CD5D1E37EBD5}" type="datetimeFigureOut">
              <a:rPr lang="en-US" smtClean="0"/>
              <a:pPr/>
              <a:t>7/28/2023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83E7E9-53B7-4E33-941D-483238236C23}" type="slidenum">
              <a:rPr lang="en-US" smtClean="0"/>
              <a:pPr/>
              <a:t>‹#›</a:t>
            </a:fld>
            <a:endParaRPr lang="en-US"/>
          </a:p>
        </p:txBody>
      </p:sp>
    </p:spTree>
    <p:extLst>
      <p:ext uri="{BB962C8B-B14F-4D97-AF65-F5344CB8AC3E}">
        <p14:creationId xmlns:p14="http://schemas.microsoft.com/office/powerpoint/2010/main" val="4280169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iienstitu.com/blog/google-drive-ne-ise-yarar"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iienstitu.com/blog/mobil-uygulama-nedir"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iienstitu.com/blog/google-analytics-nedir-ne-ise-yarar"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iienstitu.com/blog/google-drive-ne-ise-yarar"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r>
              <a:rPr lang="tr-TR" sz="1200" b="1" kern="1200" dirty="0">
                <a:solidFill>
                  <a:schemeClr val="tx1"/>
                </a:solidFill>
                <a:latin typeface="+mn-lt"/>
                <a:ea typeface="+mn-ea"/>
                <a:cs typeface="+mn-cs"/>
              </a:rPr>
              <a:t>https://blog.golayer.io/google-sheets/google-finance-crypto#:~:text=Google%20Sheets'%20GOOGLEFINANCE%20function%20can,cell%20reference%20in%20the%20formula.</a:t>
            </a:r>
          </a:p>
          <a:p>
            <a:endParaRPr lang="tr-TR" sz="1200" b="1" kern="1200" dirty="0">
              <a:solidFill>
                <a:schemeClr val="tx1"/>
              </a:solidFill>
              <a:latin typeface="+mn-lt"/>
              <a:ea typeface="+mn-ea"/>
              <a:cs typeface="+mn-cs"/>
            </a:endParaRPr>
          </a:p>
          <a:p>
            <a:endParaRPr lang="tr-TR" sz="1200" b="1" kern="1200" dirty="0">
              <a:solidFill>
                <a:schemeClr val="tx1"/>
              </a:solidFill>
              <a:latin typeface="+mn-lt"/>
              <a:ea typeface="+mn-ea"/>
              <a:cs typeface="+mn-cs"/>
            </a:endParaRPr>
          </a:p>
          <a:p>
            <a:endParaRPr lang="tr-TR" sz="1200" b="1" kern="1200" dirty="0">
              <a:solidFill>
                <a:schemeClr val="tx1"/>
              </a:solidFill>
              <a:latin typeface="+mn-lt"/>
              <a:ea typeface="+mn-ea"/>
              <a:cs typeface="+mn-cs"/>
            </a:endParaRPr>
          </a:p>
        </p:txBody>
      </p:sp>
      <p:sp>
        <p:nvSpPr>
          <p:cNvPr id="4" name="3 Slayt Numarası Yer Tutucusu"/>
          <p:cNvSpPr>
            <a:spLocks noGrp="1"/>
          </p:cNvSpPr>
          <p:nvPr>
            <p:ph type="sldNum" sz="quarter" idx="10"/>
          </p:nvPr>
        </p:nvSpPr>
        <p:spPr/>
        <p:txBody>
          <a:bodyPr/>
          <a:lstStyle/>
          <a:p>
            <a:fld id="{9983E7E9-53B7-4E33-941D-483238236C23}" type="slidenum">
              <a:rPr lang="en-US" smtClean="0"/>
              <a:pPr/>
              <a:t>1</a:t>
            </a:fld>
            <a:endParaRPr lang="en-US"/>
          </a:p>
        </p:txBody>
      </p:sp>
    </p:spTree>
    <p:extLst>
      <p:ext uri="{BB962C8B-B14F-4D97-AF65-F5344CB8AC3E}">
        <p14:creationId xmlns:p14="http://schemas.microsoft.com/office/powerpoint/2010/main" val="2690453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b="1" kern="1200" dirty="0">
                <a:solidFill>
                  <a:schemeClr val="tx1"/>
                </a:solidFill>
                <a:latin typeface="+mn-lt"/>
                <a:ea typeface="+mn-ea"/>
                <a:cs typeface="+mn-cs"/>
              </a:rPr>
              <a:t>https://blog.coupler.io/microsoft-excel-vs-google-sheets/#:~:text=In%20Google%20Sheets%2C%20you%20can,or%2017%2C179%2C869%2C184%20cells%20in%20total.</a:t>
            </a:r>
          </a:p>
          <a:p>
            <a:r>
              <a:rPr lang="tr-TR"/>
              <a:t>https://zapier.com/blog/google-sheets-cell-limit/</a:t>
            </a:r>
            <a:endParaRPr lang="tr-TR" dirty="0"/>
          </a:p>
        </p:txBody>
      </p:sp>
      <p:sp>
        <p:nvSpPr>
          <p:cNvPr id="4" name="Slayt Numarası Yer Tutucusu 3"/>
          <p:cNvSpPr>
            <a:spLocks noGrp="1"/>
          </p:cNvSpPr>
          <p:nvPr>
            <p:ph type="sldNum" sz="quarter" idx="5"/>
          </p:nvPr>
        </p:nvSpPr>
        <p:spPr/>
        <p:txBody>
          <a:bodyPr/>
          <a:lstStyle/>
          <a:p>
            <a:fld id="{9983E7E9-53B7-4E33-941D-483238236C23}" type="slidenum">
              <a:rPr lang="en-US" smtClean="0"/>
              <a:pPr/>
              <a:t>15</a:t>
            </a:fld>
            <a:endParaRPr lang="en-US"/>
          </a:p>
        </p:txBody>
      </p:sp>
    </p:spTree>
    <p:extLst>
      <p:ext uri="{BB962C8B-B14F-4D97-AF65-F5344CB8AC3E}">
        <p14:creationId xmlns:p14="http://schemas.microsoft.com/office/powerpoint/2010/main" val="7999524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7CE7217D-9B2E-425B-A802-2A36E3A4813D}" type="slidenum">
              <a:rPr lang="tr-TR" smtClean="0"/>
              <a:t>16</a:t>
            </a:fld>
            <a:endParaRPr lang="tr-TR"/>
          </a:p>
        </p:txBody>
      </p:sp>
    </p:spTree>
    <p:extLst>
      <p:ext uri="{BB962C8B-B14F-4D97-AF65-F5344CB8AC3E}">
        <p14:creationId xmlns:p14="http://schemas.microsoft.com/office/powerpoint/2010/main" val="1658356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7CE7217D-9B2E-425B-A802-2A36E3A4813D}" type="slidenum">
              <a:rPr lang="tr-TR" smtClean="0"/>
              <a:t>22</a:t>
            </a:fld>
            <a:endParaRPr lang="tr-TR"/>
          </a:p>
        </p:txBody>
      </p:sp>
    </p:spTree>
    <p:extLst>
      <p:ext uri="{BB962C8B-B14F-4D97-AF65-F5344CB8AC3E}">
        <p14:creationId xmlns:p14="http://schemas.microsoft.com/office/powerpoint/2010/main" val="558770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7CE7217D-9B2E-425B-A802-2A36E3A4813D}" type="slidenum">
              <a:rPr lang="tr-TR" smtClean="0"/>
              <a:t>26</a:t>
            </a:fld>
            <a:endParaRPr lang="tr-TR"/>
          </a:p>
        </p:txBody>
      </p:sp>
    </p:spTree>
    <p:extLst>
      <p:ext uri="{BB962C8B-B14F-4D97-AF65-F5344CB8AC3E}">
        <p14:creationId xmlns:p14="http://schemas.microsoft.com/office/powerpoint/2010/main" val="299121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b="1" kern="1200" dirty="0" err="1">
                <a:solidFill>
                  <a:schemeClr val="tx1"/>
                </a:solidFill>
                <a:latin typeface="+mn-lt"/>
                <a:ea typeface="+mn-ea"/>
                <a:cs typeface="+mn-cs"/>
              </a:rPr>
              <a:t>Labels</a:t>
            </a:r>
            <a:r>
              <a:rPr lang="tr-TR" sz="1200" b="1" kern="1200" dirty="0">
                <a:solidFill>
                  <a:schemeClr val="tx1"/>
                </a:solidFill>
                <a:latin typeface="+mn-lt"/>
                <a:ea typeface="+mn-ea"/>
                <a:cs typeface="+mn-cs"/>
              </a:rPr>
              <a:t>: </a:t>
            </a:r>
            <a:r>
              <a:rPr lang="tr-TR" sz="1200" b="1" kern="1200" dirty="0" err="1">
                <a:solidFill>
                  <a:schemeClr val="tx1"/>
                </a:solidFill>
                <a:latin typeface="+mn-lt"/>
                <a:ea typeface="+mn-ea"/>
                <a:cs typeface="+mn-cs"/>
              </a:rPr>
              <a:t>They</a:t>
            </a:r>
            <a:r>
              <a:rPr lang="tr-TR" sz="1200" b="1" kern="1200" dirty="0">
                <a:solidFill>
                  <a:schemeClr val="tx1"/>
                </a:solidFill>
                <a:latin typeface="+mn-lt"/>
                <a:ea typeface="+mn-ea"/>
                <a:cs typeface="+mn-cs"/>
              </a:rPr>
              <a:t> </a:t>
            </a:r>
            <a:r>
              <a:rPr lang="tr-TR" sz="1200" b="1" kern="1200" dirty="0" err="1">
                <a:solidFill>
                  <a:schemeClr val="tx1"/>
                </a:solidFill>
                <a:latin typeface="+mn-lt"/>
                <a:ea typeface="+mn-ea"/>
                <a:cs typeface="+mn-cs"/>
              </a:rPr>
              <a:t>are</a:t>
            </a:r>
            <a:r>
              <a:rPr lang="tr-TR" sz="1200" b="1" kern="1200" dirty="0">
                <a:solidFill>
                  <a:schemeClr val="tx1"/>
                </a:solidFill>
                <a:latin typeface="+mn-lt"/>
                <a:ea typeface="+mn-ea"/>
                <a:cs typeface="+mn-cs"/>
              </a:rPr>
              <a:t> </a:t>
            </a:r>
            <a:r>
              <a:rPr lang="tr-TR" sz="1200" b="1" kern="1200" dirty="0" err="1">
                <a:solidFill>
                  <a:schemeClr val="tx1"/>
                </a:solidFill>
                <a:latin typeface="+mn-lt"/>
                <a:ea typeface="+mn-ea"/>
                <a:cs typeface="+mn-cs"/>
              </a:rPr>
              <a:t>descriptive</a:t>
            </a:r>
            <a:r>
              <a:rPr lang="tr-TR" sz="1200" b="1" kern="1200" baseline="0" dirty="0">
                <a:solidFill>
                  <a:schemeClr val="tx1"/>
                </a:solidFill>
                <a:latin typeface="+mn-lt"/>
                <a:ea typeface="+mn-ea"/>
                <a:cs typeface="+mn-cs"/>
              </a:rPr>
              <a:t> </a:t>
            </a:r>
            <a:r>
              <a:rPr lang="tr-TR" sz="1200" b="1" kern="1200" baseline="0" dirty="0" err="1">
                <a:solidFill>
                  <a:schemeClr val="tx1"/>
                </a:solidFill>
                <a:latin typeface="+mn-lt"/>
                <a:ea typeface="+mn-ea"/>
                <a:cs typeface="+mn-cs"/>
              </a:rPr>
              <a:t>pieces</a:t>
            </a:r>
            <a:r>
              <a:rPr lang="tr-TR" sz="1200" b="1" kern="1200" baseline="0" dirty="0">
                <a:solidFill>
                  <a:schemeClr val="tx1"/>
                </a:solidFill>
                <a:latin typeface="+mn-lt"/>
                <a:ea typeface="+mn-ea"/>
                <a:cs typeface="+mn-cs"/>
              </a:rPr>
              <a:t> of </a:t>
            </a:r>
            <a:r>
              <a:rPr lang="tr-TR" sz="1200" b="1" kern="1200" baseline="0" dirty="0" err="1">
                <a:solidFill>
                  <a:schemeClr val="tx1"/>
                </a:solidFill>
                <a:latin typeface="+mn-lt"/>
                <a:ea typeface="+mn-ea"/>
                <a:cs typeface="+mn-cs"/>
              </a:rPr>
              <a:t>information</a:t>
            </a:r>
            <a:r>
              <a:rPr lang="tr-TR" sz="1200" b="1" kern="1200" baseline="0" dirty="0">
                <a:solidFill>
                  <a:schemeClr val="tx1"/>
                </a:solidFill>
                <a:latin typeface="+mn-lt"/>
                <a:ea typeface="+mn-ea"/>
                <a:cs typeface="+mn-cs"/>
              </a:rPr>
              <a:t> .   </a:t>
            </a:r>
            <a:r>
              <a:rPr lang="tr-TR" sz="1200" b="1" kern="1200" baseline="0" dirty="0" err="1">
                <a:solidFill>
                  <a:schemeClr val="tx1"/>
                </a:solidFill>
                <a:latin typeface="+mn-lt"/>
                <a:ea typeface="+mn-ea"/>
                <a:cs typeface="+mn-cs"/>
              </a:rPr>
              <a:t>String</a:t>
            </a:r>
            <a:r>
              <a:rPr lang="tr-TR" sz="1200" b="1" kern="1200" baseline="0" dirty="0">
                <a:solidFill>
                  <a:schemeClr val="tx1"/>
                </a:solidFill>
                <a:latin typeface="+mn-lt"/>
                <a:ea typeface="+mn-ea"/>
                <a:cs typeface="+mn-cs"/>
              </a:rPr>
              <a:t> ifadeler</a:t>
            </a:r>
          </a:p>
          <a:p>
            <a:r>
              <a:rPr lang="tr-TR" sz="1200" b="1" kern="1200" baseline="0" dirty="0" err="1">
                <a:solidFill>
                  <a:schemeClr val="tx1"/>
                </a:solidFill>
                <a:latin typeface="+mn-lt"/>
                <a:ea typeface="+mn-ea"/>
                <a:cs typeface="+mn-cs"/>
              </a:rPr>
              <a:t>Values</a:t>
            </a:r>
            <a:r>
              <a:rPr lang="tr-TR" sz="1200" b="1" kern="1200" baseline="0" dirty="0">
                <a:solidFill>
                  <a:schemeClr val="tx1"/>
                </a:solidFill>
                <a:latin typeface="+mn-lt"/>
                <a:ea typeface="+mn-ea"/>
                <a:cs typeface="+mn-cs"/>
              </a:rPr>
              <a:t>: </a:t>
            </a:r>
            <a:r>
              <a:rPr lang="tr-TR" sz="1200" b="1" kern="1200" baseline="0" dirty="0" err="1">
                <a:solidFill>
                  <a:schemeClr val="tx1"/>
                </a:solidFill>
                <a:latin typeface="+mn-lt"/>
                <a:ea typeface="+mn-ea"/>
                <a:cs typeface="+mn-cs"/>
              </a:rPr>
              <a:t>They</a:t>
            </a:r>
            <a:r>
              <a:rPr lang="tr-TR" sz="1200" b="1" kern="1200" baseline="0" dirty="0">
                <a:solidFill>
                  <a:schemeClr val="tx1"/>
                </a:solidFill>
                <a:latin typeface="+mn-lt"/>
                <a:ea typeface="+mn-ea"/>
                <a:cs typeface="+mn-cs"/>
              </a:rPr>
              <a:t> </a:t>
            </a:r>
            <a:r>
              <a:rPr lang="tr-TR" sz="1200" b="1" kern="1200" baseline="0" dirty="0" err="1">
                <a:solidFill>
                  <a:schemeClr val="tx1"/>
                </a:solidFill>
                <a:latin typeface="+mn-lt"/>
                <a:ea typeface="+mn-ea"/>
                <a:cs typeface="+mn-cs"/>
              </a:rPr>
              <a:t>are</a:t>
            </a:r>
            <a:r>
              <a:rPr lang="tr-TR" sz="1200" b="1" kern="1200" baseline="0" dirty="0">
                <a:solidFill>
                  <a:schemeClr val="tx1"/>
                </a:solidFill>
                <a:latin typeface="+mn-lt"/>
                <a:ea typeface="+mn-ea"/>
                <a:cs typeface="+mn-cs"/>
              </a:rPr>
              <a:t> </a:t>
            </a:r>
            <a:r>
              <a:rPr lang="tr-TR" sz="1200" b="1" kern="1200" baseline="0" dirty="0" err="1">
                <a:solidFill>
                  <a:schemeClr val="tx1"/>
                </a:solidFill>
                <a:latin typeface="+mn-lt"/>
                <a:ea typeface="+mn-ea"/>
                <a:cs typeface="+mn-cs"/>
              </a:rPr>
              <a:t>generally</a:t>
            </a:r>
            <a:r>
              <a:rPr lang="tr-TR" sz="1200" b="1" kern="1200" baseline="0" dirty="0">
                <a:solidFill>
                  <a:schemeClr val="tx1"/>
                </a:solidFill>
                <a:latin typeface="+mn-lt"/>
                <a:ea typeface="+mn-ea"/>
                <a:cs typeface="+mn-cs"/>
              </a:rPr>
              <a:t> </a:t>
            </a:r>
            <a:r>
              <a:rPr lang="tr-TR" sz="1200" b="1" kern="1200" baseline="0" dirty="0" err="1">
                <a:solidFill>
                  <a:schemeClr val="tx1"/>
                </a:solidFill>
                <a:latin typeface="+mn-lt"/>
                <a:ea typeface="+mn-ea"/>
                <a:cs typeface="+mn-cs"/>
              </a:rPr>
              <a:t>raw</a:t>
            </a:r>
            <a:r>
              <a:rPr lang="tr-TR" sz="1200" b="1" kern="1200" baseline="0" dirty="0">
                <a:solidFill>
                  <a:schemeClr val="tx1"/>
                </a:solidFill>
                <a:latin typeface="+mn-lt"/>
                <a:ea typeface="+mn-ea"/>
                <a:cs typeface="+mn-cs"/>
              </a:rPr>
              <a:t> </a:t>
            </a:r>
            <a:r>
              <a:rPr lang="tr-TR" sz="1200" b="1" kern="1200" baseline="0" dirty="0" err="1">
                <a:solidFill>
                  <a:schemeClr val="tx1"/>
                </a:solidFill>
                <a:latin typeface="+mn-lt"/>
                <a:ea typeface="+mn-ea"/>
                <a:cs typeface="+mn-cs"/>
              </a:rPr>
              <a:t>numbers</a:t>
            </a:r>
            <a:r>
              <a:rPr lang="tr-TR" sz="1200" b="1" kern="1200" baseline="0" dirty="0">
                <a:solidFill>
                  <a:schemeClr val="tx1"/>
                </a:solidFill>
                <a:latin typeface="+mn-lt"/>
                <a:ea typeface="+mn-ea"/>
                <a:cs typeface="+mn-cs"/>
              </a:rPr>
              <a:t> </a:t>
            </a:r>
            <a:r>
              <a:rPr lang="tr-TR" sz="1200" b="1" kern="1200" baseline="0" dirty="0" err="1">
                <a:solidFill>
                  <a:schemeClr val="tx1"/>
                </a:solidFill>
                <a:latin typeface="+mn-lt"/>
                <a:ea typeface="+mn-ea"/>
                <a:cs typeface="+mn-cs"/>
              </a:rPr>
              <a:t>inputted</a:t>
            </a:r>
            <a:r>
              <a:rPr lang="tr-TR" sz="1200" b="1" kern="1200" baseline="0" dirty="0">
                <a:solidFill>
                  <a:schemeClr val="tx1"/>
                </a:solidFill>
                <a:latin typeface="+mn-lt"/>
                <a:ea typeface="+mn-ea"/>
                <a:cs typeface="+mn-cs"/>
              </a:rPr>
              <a:t> </a:t>
            </a:r>
            <a:r>
              <a:rPr lang="tr-TR" sz="1200" b="1" kern="1200" baseline="0" dirty="0" err="1">
                <a:solidFill>
                  <a:schemeClr val="tx1"/>
                </a:solidFill>
                <a:latin typeface="+mn-lt"/>
                <a:ea typeface="+mn-ea"/>
                <a:cs typeface="+mn-cs"/>
              </a:rPr>
              <a:t>into</a:t>
            </a:r>
            <a:r>
              <a:rPr lang="tr-TR" sz="1200" b="1" kern="1200" baseline="0" dirty="0">
                <a:solidFill>
                  <a:schemeClr val="tx1"/>
                </a:solidFill>
                <a:latin typeface="+mn-lt"/>
                <a:ea typeface="+mn-ea"/>
                <a:cs typeface="+mn-cs"/>
              </a:rPr>
              <a:t> </a:t>
            </a:r>
            <a:r>
              <a:rPr lang="tr-TR" sz="1200" b="1" kern="1200" baseline="0" dirty="0" err="1">
                <a:solidFill>
                  <a:schemeClr val="tx1"/>
                </a:solidFill>
                <a:latin typeface="+mn-lt"/>
                <a:ea typeface="+mn-ea"/>
                <a:cs typeface="+mn-cs"/>
              </a:rPr>
              <a:t>cells</a:t>
            </a:r>
            <a:endParaRPr lang="tr-TR" sz="1200" b="1" kern="1200" baseline="0" dirty="0">
              <a:solidFill>
                <a:schemeClr val="tx1"/>
              </a:solidFill>
              <a:latin typeface="+mn-lt"/>
              <a:ea typeface="+mn-ea"/>
              <a:cs typeface="+mn-cs"/>
            </a:endParaRPr>
          </a:p>
          <a:p>
            <a:r>
              <a:rPr lang="tr-TR" sz="1200" b="1" kern="1200" baseline="0" dirty="0" err="1">
                <a:solidFill>
                  <a:schemeClr val="tx1"/>
                </a:solidFill>
                <a:latin typeface="+mn-lt"/>
                <a:ea typeface="+mn-ea"/>
                <a:cs typeface="+mn-cs"/>
              </a:rPr>
              <a:t>Formulas</a:t>
            </a:r>
            <a:r>
              <a:rPr lang="tr-TR" sz="1200" b="1" kern="1200" baseline="0" dirty="0">
                <a:solidFill>
                  <a:schemeClr val="tx1"/>
                </a:solidFill>
                <a:latin typeface="+mn-lt"/>
                <a:ea typeface="+mn-ea"/>
                <a:cs typeface="+mn-cs"/>
              </a:rPr>
              <a:t>: </a:t>
            </a:r>
            <a:r>
              <a:rPr lang="tr-TR" sz="1200" b="1" kern="1200" baseline="0" dirty="0" err="1">
                <a:solidFill>
                  <a:schemeClr val="tx1"/>
                </a:solidFill>
                <a:latin typeface="+mn-lt"/>
                <a:ea typeface="+mn-ea"/>
                <a:cs typeface="+mn-cs"/>
              </a:rPr>
              <a:t>They</a:t>
            </a:r>
            <a:r>
              <a:rPr lang="tr-TR" sz="1200" b="1" kern="1200" baseline="0" dirty="0">
                <a:solidFill>
                  <a:schemeClr val="tx1"/>
                </a:solidFill>
                <a:latin typeface="+mn-lt"/>
                <a:ea typeface="+mn-ea"/>
                <a:cs typeface="+mn-cs"/>
              </a:rPr>
              <a:t> </a:t>
            </a:r>
            <a:r>
              <a:rPr lang="tr-TR" sz="1200" b="1" kern="1200" baseline="0" dirty="0" err="1">
                <a:solidFill>
                  <a:schemeClr val="tx1"/>
                </a:solidFill>
                <a:latin typeface="+mn-lt"/>
                <a:ea typeface="+mn-ea"/>
                <a:cs typeface="+mn-cs"/>
              </a:rPr>
              <a:t>are</a:t>
            </a:r>
            <a:r>
              <a:rPr lang="tr-TR" sz="1200" b="1" kern="1200" baseline="0" dirty="0">
                <a:solidFill>
                  <a:schemeClr val="tx1"/>
                </a:solidFill>
                <a:latin typeface="+mn-lt"/>
                <a:ea typeface="+mn-ea"/>
                <a:cs typeface="+mn-cs"/>
              </a:rPr>
              <a:t> </a:t>
            </a:r>
            <a:r>
              <a:rPr lang="tr-TR" sz="1200" b="1" kern="1200" baseline="0" dirty="0" err="1">
                <a:solidFill>
                  <a:schemeClr val="tx1"/>
                </a:solidFill>
                <a:latin typeface="+mn-lt"/>
                <a:ea typeface="+mn-ea"/>
                <a:cs typeface="+mn-cs"/>
              </a:rPr>
              <a:t>instructions</a:t>
            </a:r>
            <a:r>
              <a:rPr lang="tr-TR" sz="1200" b="1" kern="1200" baseline="0" dirty="0">
                <a:solidFill>
                  <a:schemeClr val="tx1"/>
                </a:solidFill>
                <a:latin typeface="+mn-lt"/>
                <a:ea typeface="+mn-ea"/>
                <a:cs typeface="+mn-cs"/>
              </a:rPr>
              <a:t> </a:t>
            </a:r>
            <a:r>
              <a:rPr lang="tr-TR" sz="1200" b="1" kern="1200" baseline="0" dirty="0" err="1">
                <a:solidFill>
                  <a:schemeClr val="tx1"/>
                </a:solidFill>
                <a:latin typeface="+mn-lt"/>
                <a:ea typeface="+mn-ea"/>
                <a:cs typeface="+mn-cs"/>
              </a:rPr>
              <a:t>for</a:t>
            </a:r>
            <a:r>
              <a:rPr lang="tr-TR" sz="1200" b="1" kern="1200" baseline="0" dirty="0">
                <a:solidFill>
                  <a:schemeClr val="tx1"/>
                </a:solidFill>
                <a:latin typeface="+mn-lt"/>
                <a:ea typeface="+mn-ea"/>
                <a:cs typeface="+mn-cs"/>
              </a:rPr>
              <a:t> </a:t>
            </a:r>
            <a:r>
              <a:rPr lang="tr-TR" sz="1200" b="1" kern="1200" baseline="0" dirty="0" err="1">
                <a:solidFill>
                  <a:schemeClr val="tx1"/>
                </a:solidFill>
                <a:latin typeface="+mn-lt"/>
                <a:ea typeface="+mn-ea"/>
                <a:cs typeface="+mn-cs"/>
              </a:rPr>
              <a:t>spreadsheets</a:t>
            </a:r>
            <a:r>
              <a:rPr lang="tr-TR" sz="1200" b="1" kern="1200" baseline="0" dirty="0">
                <a:solidFill>
                  <a:schemeClr val="tx1"/>
                </a:solidFill>
                <a:latin typeface="+mn-lt"/>
                <a:ea typeface="+mn-ea"/>
                <a:cs typeface="+mn-cs"/>
              </a:rPr>
              <a:t> to </a:t>
            </a:r>
            <a:r>
              <a:rPr lang="tr-TR" sz="1200" b="1" kern="1200" baseline="0" dirty="0" err="1">
                <a:solidFill>
                  <a:schemeClr val="tx1"/>
                </a:solidFill>
                <a:latin typeface="+mn-lt"/>
                <a:ea typeface="+mn-ea"/>
                <a:cs typeface="+mn-cs"/>
              </a:rPr>
              <a:t>perform</a:t>
            </a:r>
            <a:r>
              <a:rPr lang="tr-TR" sz="1200" b="1" kern="1200" baseline="0" dirty="0">
                <a:solidFill>
                  <a:schemeClr val="tx1"/>
                </a:solidFill>
                <a:latin typeface="+mn-lt"/>
                <a:ea typeface="+mn-ea"/>
                <a:cs typeface="+mn-cs"/>
              </a:rPr>
              <a:t> </a:t>
            </a:r>
            <a:r>
              <a:rPr lang="tr-TR" sz="1200" b="1" kern="1200" baseline="0" dirty="0" err="1">
                <a:solidFill>
                  <a:schemeClr val="tx1"/>
                </a:solidFill>
                <a:latin typeface="+mn-lt"/>
                <a:ea typeface="+mn-ea"/>
                <a:cs typeface="+mn-cs"/>
              </a:rPr>
              <a:t>calculations</a:t>
            </a:r>
            <a:r>
              <a:rPr lang="tr-TR" sz="1200" b="1" kern="1200" baseline="0" dirty="0">
                <a:solidFill>
                  <a:schemeClr val="tx1"/>
                </a:solidFill>
                <a:latin typeface="+mn-lt"/>
                <a:ea typeface="+mn-ea"/>
                <a:cs typeface="+mn-cs"/>
              </a:rPr>
              <a:t>.</a:t>
            </a:r>
            <a:endParaRPr lang="tr-TR" sz="1200" b="1" kern="1200" dirty="0">
              <a:solidFill>
                <a:schemeClr val="tx1"/>
              </a:solidFill>
              <a:latin typeface="+mn-lt"/>
              <a:ea typeface="+mn-ea"/>
              <a:cs typeface="+mn-cs"/>
            </a:endParaRPr>
          </a:p>
          <a:p>
            <a:endParaRPr lang="tr-TR" dirty="0"/>
          </a:p>
        </p:txBody>
      </p:sp>
      <p:sp>
        <p:nvSpPr>
          <p:cNvPr id="4" name="Slayt Numarası Yer Tutucusu 3"/>
          <p:cNvSpPr>
            <a:spLocks noGrp="1"/>
          </p:cNvSpPr>
          <p:nvPr>
            <p:ph type="sldNum" sz="quarter" idx="5"/>
          </p:nvPr>
        </p:nvSpPr>
        <p:spPr/>
        <p:txBody>
          <a:bodyPr/>
          <a:lstStyle/>
          <a:p>
            <a:fld id="{9983E7E9-53B7-4E33-941D-483238236C23}" type="slidenum">
              <a:rPr lang="en-US" smtClean="0"/>
              <a:pPr/>
              <a:t>27</a:t>
            </a:fld>
            <a:endParaRPr lang="en-US"/>
          </a:p>
        </p:txBody>
      </p:sp>
    </p:spTree>
    <p:extLst>
      <p:ext uri="{BB962C8B-B14F-4D97-AF65-F5344CB8AC3E}">
        <p14:creationId xmlns:p14="http://schemas.microsoft.com/office/powerpoint/2010/main" val="1238412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fontAlgn="base"/>
            <a:r>
              <a:rPr lang="en-US" sz="1200" b="0" i="0" kern="1200" dirty="0" err="1">
                <a:solidFill>
                  <a:schemeClr val="tx1"/>
                </a:solidFill>
                <a:effectLst/>
                <a:latin typeface="+mn-lt"/>
                <a:ea typeface="+mn-ea"/>
                <a:cs typeface="+mn-cs"/>
              </a:rPr>
              <a:t>Çalışma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Sayfası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Sütun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Satır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Hücrelerden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oluşur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Çalışma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sayfasında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Harflerle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gösterilen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dikey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bölümlere</a:t>
            </a:r>
            <a:r>
              <a:rPr lang="en-US" sz="1200" b="0" i="0" kern="1200" dirty="0">
                <a:solidFill>
                  <a:schemeClr val="tx1"/>
                </a:solidFill>
                <a:effectLst/>
                <a:latin typeface="+mn-lt"/>
                <a:ea typeface="+mn-ea"/>
                <a:cs typeface="+mn-cs"/>
              </a:rPr>
              <a:t> SÜTUN , </a:t>
            </a:r>
            <a:r>
              <a:rPr lang="en-US" sz="1200" b="0" i="0" kern="1200" dirty="0" err="1">
                <a:solidFill>
                  <a:schemeClr val="tx1"/>
                </a:solidFill>
                <a:effectLst/>
                <a:latin typeface="+mn-lt"/>
                <a:ea typeface="+mn-ea"/>
                <a:cs typeface="+mn-cs"/>
              </a:rPr>
              <a:t>sayılarla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gösterilen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yatay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bölümlere</a:t>
            </a:r>
            <a:r>
              <a:rPr lang="en-US" sz="1200" b="0" i="0" kern="1200" dirty="0">
                <a:solidFill>
                  <a:schemeClr val="tx1"/>
                </a:solidFill>
                <a:effectLst/>
                <a:latin typeface="+mn-lt"/>
                <a:ea typeface="+mn-ea"/>
                <a:cs typeface="+mn-cs"/>
              </a:rPr>
              <a:t> SATIR , </a:t>
            </a:r>
            <a:r>
              <a:rPr lang="en-US" sz="1200" b="0" i="0" kern="1200" dirty="0" err="1">
                <a:solidFill>
                  <a:schemeClr val="tx1"/>
                </a:solidFill>
                <a:effectLst/>
                <a:latin typeface="+mn-lt"/>
                <a:ea typeface="+mn-ea"/>
                <a:cs typeface="+mn-cs"/>
              </a:rPr>
              <a:t>satır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sütunun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birleştiği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bölümlere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ise</a:t>
            </a:r>
            <a:r>
              <a:rPr lang="en-US" sz="1200" b="0" i="0" kern="1200" dirty="0">
                <a:solidFill>
                  <a:schemeClr val="tx1"/>
                </a:solidFill>
                <a:effectLst/>
                <a:latin typeface="+mn-lt"/>
                <a:ea typeface="+mn-ea"/>
                <a:cs typeface="+mn-cs"/>
              </a:rPr>
              <a:t> HÜCRE </a:t>
            </a:r>
            <a:r>
              <a:rPr lang="en-US" sz="1200" b="0" i="0" kern="1200" dirty="0" err="1">
                <a:solidFill>
                  <a:schemeClr val="tx1"/>
                </a:solidFill>
                <a:effectLst/>
                <a:latin typeface="+mn-lt"/>
                <a:ea typeface="+mn-ea"/>
                <a:cs typeface="+mn-cs"/>
              </a:rPr>
              <a:t>denir</a:t>
            </a:r>
            <a:r>
              <a:rPr lang="en-US" sz="1200" b="0" i="0" kern="1200" dirty="0">
                <a:solidFill>
                  <a:schemeClr val="tx1"/>
                </a:solidFill>
                <a:effectLst/>
                <a:latin typeface="+mn-lt"/>
                <a:ea typeface="+mn-ea"/>
                <a:cs typeface="+mn-cs"/>
              </a:rPr>
              <a:t>.</a:t>
            </a:r>
          </a:p>
          <a:p>
            <a:pPr fontAlgn="base"/>
            <a:r>
              <a:rPr lang="en-US" sz="1200" b="0" i="0" kern="1200" dirty="0" err="1">
                <a:solidFill>
                  <a:schemeClr val="tx1"/>
                </a:solidFill>
                <a:effectLst/>
                <a:latin typeface="+mn-lt"/>
                <a:ea typeface="+mn-ea"/>
                <a:cs typeface="+mn-cs"/>
              </a:rPr>
              <a:t>Sütunlar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harfler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isimlendirilir</a:t>
            </a:r>
            <a:r>
              <a:rPr lang="en-US" sz="1200" b="0" i="0" kern="1200" dirty="0">
                <a:solidFill>
                  <a:schemeClr val="tx1"/>
                </a:solidFill>
                <a:effectLst/>
                <a:latin typeface="+mn-lt"/>
                <a:ea typeface="+mn-ea"/>
                <a:cs typeface="+mn-cs"/>
              </a:rPr>
              <a:t> A </a:t>
            </a:r>
            <a:r>
              <a:rPr lang="en-US" sz="1200" b="0" i="0" kern="1200" dirty="0" err="1">
                <a:solidFill>
                  <a:schemeClr val="tx1"/>
                </a:solidFill>
                <a:effectLst/>
                <a:latin typeface="+mn-lt"/>
                <a:ea typeface="+mn-ea"/>
                <a:cs typeface="+mn-cs"/>
              </a:rPr>
              <a:t>Sütunu</a:t>
            </a:r>
            <a:r>
              <a:rPr lang="en-US" sz="1200" b="0" i="0" kern="1200" dirty="0">
                <a:solidFill>
                  <a:schemeClr val="tx1"/>
                </a:solidFill>
                <a:effectLst/>
                <a:latin typeface="+mn-lt"/>
                <a:ea typeface="+mn-ea"/>
                <a:cs typeface="+mn-cs"/>
              </a:rPr>
              <a:t> , F </a:t>
            </a:r>
            <a:r>
              <a:rPr lang="en-US" sz="1200" b="0" i="0" kern="1200" dirty="0" err="1">
                <a:solidFill>
                  <a:schemeClr val="tx1"/>
                </a:solidFill>
                <a:effectLst/>
                <a:latin typeface="+mn-lt"/>
                <a:ea typeface="+mn-ea"/>
                <a:cs typeface="+mn-cs"/>
              </a:rPr>
              <a:t>Sütunu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vb</a:t>
            </a:r>
            <a:r>
              <a:rPr lang="en-US" sz="1200" b="0" i="0" kern="1200" dirty="0">
                <a:solidFill>
                  <a:schemeClr val="tx1"/>
                </a:solidFill>
                <a:effectLst/>
                <a:latin typeface="+mn-lt"/>
                <a:ea typeface="+mn-ea"/>
                <a:cs typeface="+mn-cs"/>
              </a:rPr>
              <a:t>….</a:t>
            </a:r>
          </a:p>
          <a:p>
            <a:pPr fontAlgn="base"/>
            <a:r>
              <a:rPr lang="en-US" sz="1200" b="0" i="0" kern="1200" dirty="0" err="1">
                <a:solidFill>
                  <a:schemeClr val="tx1"/>
                </a:solidFill>
                <a:effectLst/>
                <a:latin typeface="+mn-lt"/>
                <a:ea typeface="+mn-ea"/>
                <a:cs typeface="+mn-cs"/>
              </a:rPr>
              <a:t>Satırlar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sayılar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isimlendirilir</a:t>
            </a:r>
            <a:r>
              <a:rPr lang="en-US" sz="1200" b="0" i="0" kern="1200" dirty="0">
                <a:solidFill>
                  <a:schemeClr val="tx1"/>
                </a:solidFill>
                <a:effectLst/>
                <a:latin typeface="+mn-lt"/>
                <a:ea typeface="+mn-ea"/>
                <a:cs typeface="+mn-cs"/>
              </a:rPr>
              <a:t> 1. </a:t>
            </a:r>
            <a:r>
              <a:rPr lang="en-US" sz="1200" b="0" i="0" kern="1200" dirty="0" err="1">
                <a:solidFill>
                  <a:schemeClr val="tx1"/>
                </a:solidFill>
                <a:effectLst/>
                <a:latin typeface="+mn-lt"/>
                <a:ea typeface="+mn-ea"/>
                <a:cs typeface="+mn-cs"/>
              </a:rPr>
              <a:t>Satır</a:t>
            </a:r>
            <a:r>
              <a:rPr lang="en-US" sz="1200" b="0" i="0" kern="1200" dirty="0">
                <a:solidFill>
                  <a:schemeClr val="tx1"/>
                </a:solidFill>
                <a:effectLst/>
                <a:latin typeface="+mn-lt"/>
                <a:ea typeface="+mn-ea"/>
                <a:cs typeface="+mn-cs"/>
              </a:rPr>
              <a:t> , 125. </a:t>
            </a:r>
            <a:r>
              <a:rPr lang="en-US" sz="1200" b="0" i="0" kern="1200" dirty="0" err="1">
                <a:solidFill>
                  <a:schemeClr val="tx1"/>
                </a:solidFill>
                <a:effectLst/>
                <a:latin typeface="+mn-lt"/>
                <a:ea typeface="+mn-ea"/>
                <a:cs typeface="+mn-cs"/>
              </a:rPr>
              <a:t>Satır</a:t>
            </a:r>
            <a:r>
              <a:rPr lang="en-US" sz="1200" b="0" i="0" kern="1200" dirty="0">
                <a:solidFill>
                  <a:schemeClr val="tx1"/>
                </a:solidFill>
                <a:effectLst/>
                <a:latin typeface="+mn-lt"/>
                <a:ea typeface="+mn-ea"/>
                <a:cs typeface="+mn-cs"/>
              </a:rPr>
              <a:t> vb..</a:t>
            </a:r>
          </a:p>
          <a:p>
            <a:pPr fontAlgn="base"/>
            <a:r>
              <a:rPr lang="en-US" sz="1200" b="0" i="0" kern="1200" dirty="0" err="1">
                <a:solidFill>
                  <a:schemeClr val="tx1"/>
                </a:solidFill>
                <a:effectLst/>
                <a:latin typeface="+mn-lt"/>
                <a:ea typeface="+mn-ea"/>
                <a:cs typeface="+mn-cs"/>
              </a:rPr>
              <a:t>Hücreler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önce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bulunduğu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sütunun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adını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sonra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satırın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adını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alır</a:t>
            </a:r>
            <a:r>
              <a:rPr lang="en-US" sz="1200" b="0" i="0" kern="1200" dirty="0">
                <a:solidFill>
                  <a:schemeClr val="tx1"/>
                </a:solidFill>
                <a:effectLst/>
                <a:latin typeface="+mn-lt"/>
                <a:ea typeface="+mn-ea"/>
                <a:cs typeface="+mn-cs"/>
              </a:rPr>
              <a:t> A1 </a:t>
            </a:r>
            <a:r>
              <a:rPr lang="en-US" sz="1200" b="0" i="0" kern="1200" dirty="0" err="1">
                <a:solidFill>
                  <a:schemeClr val="tx1"/>
                </a:solidFill>
                <a:effectLst/>
                <a:latin typeface="+mn-lt"/>
                <a:ea typeface="+mn-ea"/>
                <a:cs typeface="+mn-cs"/>
              </a:rPr>
              <a:t>Hücresi</a:t>
            </a:r>
            <a:r>
              <a:rPr lang="en-US" sz="1200" b="0" i="0" kern="1200" dirty="0">
                <a:solidFill>
                  <a:schemeClr val="tx1"/>
                </a:solidFill>
                <a:effectLst/>
                <a:latin typeface="+mn-lt"/>
                <a:ea typeface="+mn-ea"/>
                <a:cs typeface="+mn-cs"/>
              </a:rPr>
              <a:t> , D67 </a:t>
            </a:r>
            <a:r>
              <a:rPr lang="en-US" sz="1200" b="0" i="0" kern="1200" dirty="0" err="1">
                <a:solidFill>
                  <a:schemeClr val="tx1"/>
                </a:solidFill>
                <a:effectLst/>
                <a:latin typeface="+mn-lt"/>
                <a:ea typeface="+mn-ea"/>
                <a:cs typeface="+mn-cs"/>
              </a:rPr>
              <a:t>Hücresi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vb</a:t>
            </a:r>
            <a:r>
              <a:rPr lang="en-US" sz="1200" b="0" i="0" kern="1200" dirty="0">
                <a:solidFill>
                  <a:schemeClr val="tx1"/>
                </a:solidFill>
                <a:effectLst/>
                <a:latin typeface="+mn-lt"/>
                <a:ea typeface="+mn-ea"/>
                <a:cs typeface="+mn-cs"/>
              </a:rPr>
              <a:t>…</a:t>
            </a:r>
          </a:p>
          <a:p>
            <a:endParaRPr lang="tr-TR" sz="1200" b="1" kern="1200" dirty="0">
              <a:solidFill>
                <a:schemeClr val="tx1"/>
              </a:solidFill>
              <a:latin typeface="+mn-lt"/>
              <a:ea typeface="+mn-ea"/>
              <a:cs typeface="+mn-cs"/>
            </a:endParaRPr>
          </a:p>
          <a:p>
            <a:endParaRPr lang="tr-TR" dirty="0"/>
          </a:p>
        </p:txBody>
      </p:sp>
      <p:sp>
        <p:nvSpPr>
          <p:cNvPr id="4" name="Slayt Numarası Yer Tutucusu 3"/>
          <p:cNvSpPr>
            <a:spLocks noGrp="1"/>
          </p:cNvSpPr>
          <p:nvPr>
            <p:ph type="sldNum" sz="quarter" idx="5"/>
          </p:nvPr>
        </p:nvSpPr>
        <p:spPr/>
        <p:txBody>
          <a:bodyPr/>
          <a:lstStyle/>
          <a:p>
            <a:fld id="{9983E7E9-53B7-4E33-941D-483238236C23}" type="slidenum">
              <a:rPr lang="en-US" smtClean="0"/>
              <a:pPr/>
              <a:t>29</a:t>
            </a:fld>
            <a:endParaRPr lang="en-US"/>
          </a:p>
        </p:txBody>
      </p:sp>
    </p:spTree>
    <p:extLst>
      <p:ext uri="{BB962C8B-B14F-4D97-AF65-F5344CB8AC3E}">
        <p14:creationId xmlns:p14="http://schemas.microsoft.com/office/powerpoint/2010/main" val="13890996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fontAlgn="base"/>
            <a:r>
              <a:rPr lang="en-US" sz="1200" b="0" i="0" kern="1200" dirty="0" err="1">
                <a:solidFill>
                  <a:schemeClr val="tx1"/>
                </a:solidFill>
                <a:effectLst/>
                <a:latin typeface="+mn-lt"/>
                <a:ea typeface="+mn-ea"/>
                <a:cs typeface="+mn-cs"/>
              </a:rPr>
              <a:t>Çalışma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Sayfası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Sütun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Satır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Hücrelerden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oluşur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Çalışma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sayfasında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Harflerle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gösterilen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dikey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bölümlere</a:t>
            </a:r>
            <a:r>
              <a:rPr lang="en-US" sz="1200" b="0" i="0" kern="1200" dirty="0">
                <a:solidFill>
                  <a:schemeClr val="tx1"/>
                </a:solidFill>
                <a:effectLst/>
                <a:latin typeface="+mn-lt"/>
                <a:ea typeface="+mn-ea"/>
                <a:cs typeface="+mn-cs"/>
              </a:rPr>
              <a:t> SÜTUN , </a:t>
            </a:r>
            <a:r>
              <a:rPr lang="en-US" sz="1200" b="0" i="0" kern="1200" dirty="0" err="1">
                <a:solidFill>
                  <a:schemeClr val="tx1"/>
                </a:solidFill>
                <a:effectLst/>
                <a:latin typeface="+mn-lt"/>
                <a:ea typeface="+mn-ea"/>
                <a:cs typeface="+mn-cs"/>
              </a:rPr>
              <a:t>sayılarla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gösterilen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yatay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bölümlere</a:t>
            </a:r>
            <a:r>
              <a:rPr lang="en-US" sz="1200" b="0" i="0" kern="1200" dirty="0">
                <a:solidFill>
                  <a:schemeClr val="tx1"/>
                </a:solidFill>
                <a:effectLst/>
                <a:latin typeface="+mn-lt"/>
                <a:ea typeface="+mn-ea"/>
                <a:cs typeface="+mn-cs"/>
              </a:rPr>
              <a:t> SATIR , </a:t>
            </a:r>
            <a:r>
              <a:rPr lang="en-US" sz="1200" b="0" i="0" kern="1200" dirty="0" err="1">
                <a:solidFill>
                  <a:schemeClr val="tx1"/>
                </a:solidFill>
                <a:effectLst/>
                <a:latin typeface="+mn-lt"/>
                <a:ea typeface="+mn-ea"/>
                <a:cs typeface="+mn-cs"/>
              </a:rPr>
              <a:t>satır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sütunun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birleştiği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bölümlere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ise</a:t>
            </a:r>
            <a:r>
              <a:rPr lang="en-US" sz="1200" b="0" i="0" kern="1200" dirty="0">
                <a:solidFill>
                  <a:schemeClr val="tx1"/>
                </a:solidFill>
                <a:effectLst/>
                <a:latin typeface="+mn-lt"/>
                <a:ea typeface="+mn-ea"/>
                <a:cs typeface="+mn-cs"/>
              </a:rPr>
              <a:t> HÜCRE </a:t>
            </a:r>
            <a:r>
              <a:rPr lang="en-US" sz="1200" b="0" i="0" kern="1200" dirty="0" err="1">
                <a:solidFill>
                  <a:schemeClr val="tx1"/>
                </a:solidFill>
                <a:effectLst/>
                <a:latin typeface="+mn-lt"/>
                <a:ea typeface="+mn-ea"/>
                <a:cs typeface="+mn-cs"/>
              </a:rPr>
              <a:t>denir</a:t>
            </a:r>
            <a:r>
              <a:rPr lang="en-US" sz="1200" b="0" i="0" kern="1200" dirty="0">
                <a:solidFill>
                  <a:schemeClr val="tx1"/>
                </a:solidFill>
                <a:effectLst/>
                <a:latin typeface="+mn-lt"/>
                <a:ea typeface="+mn-ea"/>
                <a:cs typeface="+mn-cs"/>
              </a:rPr>
              <a:t>.</a:t>
            </a:r>
          </a:p>
          <a:p>
            <a:pPr fontAlgn="base"/>
            <a:r>
              <a:rPr lang="en-US" sz="1200" b="0" i="0" kern="1200" dirty="0" err="1">
                <a:solidFill>
                  <a:schemeClr val="tx1"/>
                </a:solidFill>
                <a:effectLst/>
                <a:latin typeface="+mn-lt"/>
                <a:ea typeface="+mn-ea"/>
                <a:cs typeface="+mn-cs"/>
              </a:rPr>
              <a:t>Sütunlar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harfler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isimlendirilir</a:t>
            </a:r>
            <a:r>
              <a:rPr lang="en-US" sz="1200" b="0" i="0" kern="1200" dirty="0">
                <a:solidFill>
                  <a:schemeClr val="tx1"/>
                </a:solidFill>
                <a:effectLst/>
                <a:latin typeface="+mn-lt"/>
                <a:ea typeface="+mn-ea"/>
                <a:cs typeface="+mn-cs"/>
              </a:rPr>
              <a:t> A </a:t>
            </a:r>
            <a:r>
              <a:rPr lang="en-US" sz="1200" b="0" i="0" kern="1200" dirty="0" err="1">
                <a:solidFill>
                  <a:schemeClr val="tx1"/>
                </a:solidFill>
                <a:effectLst/>
                <a:latin typeface="+mn-lt"/>
                <a:ea typeface="+mn-ea"/>
                <a:cs typeface="+mn-cs"/>
              </a:rPr>
              <a:t>Sütunu</a:t>
            </a:r>
            <a:r>
              <a:rPr lang="en-US" sz="1200" b="0" i="0" kern="1200" dirty="0">
                <a:solidFill>
                  <a:schemeClr val="tx1"/>
                </a:solidFill>
                <a:effectLst/>
                <a:latin typeface="+mn-lt"/>
                <a:ea typeface="+mn-ea"/>
                <a:cs typeface="+mn-cs"/>
              </a:rPr>
              <a:t> , F </a:t>
            </a:r>
            <a:r>
              <a:rPr lang="en-US" sz="1200" b="0" i="0" kern="1200" dirty="0" err="1">
                <a:solidFill>
                  <a:schemeClr val="tx1"/>
                </a:solidFill>
                <a:effectLst/>
                <a:latin typeface="+mn-lt"/>
                <a:ea typeface="+mn-ea"/>
                <a:cs typeface="+mn-cs"/>
              </a:rPr>
              <a:t>Sütunu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vb</a:t>
            </a:r>
            <a:r>
              <a:rPr lang="en-US" sz="1200" b="0" i="0" kern="1200" dirty="0">
                <a:solidFill>
                  <a:schemeClr val="tx1"/>
                </a:solidFill>
                <a:effectLst/>
                <a:latin typeface="+mn-lt"/>
                <a:ea typeface="+mn-ea"/>
                <a:cs typeface="+mn-cs"/>
              </a:rPr>
              <a:t>….</a:t>
            </a:r>
          </a:p>
          <a:p>
            <a:pPr fontAlgn="base"/>
            <a:r>
              <a:rPr lang="en-US" sz="1200" b="0" i="0" kern="1200" dirty="0" err="1">
                <a:solidFill>
                  <a:schemeClr val="tx1"/>
                </a:solidFill>
                <a:effectLst/>
                <a:latin typeface="+mn-lt"/>
                <a:ea typeface="+mn-ea"/>
                <a:cs typeface="+mn-cs"/>
              </a:rPr>
              <a:t>Satırlar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sayılar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isimlendirilir</a:t>
            </a:r>
            <a:r>
              <a:rPr lang="en-US" sz="1200" b="0" i="0" kern="1200" dirty="0">
                <a:solidFill>
                  <a:schemeClr val="tx1"/>
                </a:solidFill>
                <a:effectLst/>
                <a:latin typeface="+mn-lt"/>
                <a:ea typeface="+mn-ea"/>
                <a:cs typeface="+mn-cs"/>
              </a:rPr>
              <a:t> 1. </a:t>
            </a:r>
            <a:r>
              <a:rPr lang="en-US" sz="1200" b="0" i="0" kern="1200" dirty="0" err="1">
                <a:solidFill>
                  <a:schemeClr val="tx1"/>
                </a:solidFill>
                <a:effectLst/>
                <a:latin typeface="+mn-lt"/>
                <a:ea typeface="+mn-ea"/>
                <a:cs typeface="+mn-cs"/>
              </a:rPr>
              <a:t>Satır</a:t>
            </a:r>
            <a:r>
              <a:rPr lang="en-US" sz="1200" b="0" i="0" kern="1200" dirty="0">
                <a:solidFill>
                  <a:schemeClr val="tx1"/>
                </a:solidFill>
                <a:effectLst/>
                <a:latin typeface="+mn-lt"/>
                <a:ea typeface="+mn-ea"/>
                <a:cs typeface="+mn-cs"/>
              </a:rPr>
              <a:t> , 125. </a:t>
            </a:r>
            <a:r>
              <a:rPr lang="en-US" sz="1200" b="0" i="0" kern="1200" dirty="0" err="1">
                <a:solidFill>
                  <a:schemeClr val="tx1"/>
                </a:solidFill>
                <a:effectLst/>
                <a:latin typeface="+mn-lt"/>
                <a:ea typeface="+mn-ea"/>
                <a:cs typeface="+mn-cs"/>
              </a:rPr>
              <a:t>Satır</a:t>
            </a:r>
            <a:r>
              <a:rPr lang="en-US" sz="1200" b="0" i="0" kern="1200" dirty="0">
                <a:solidFill>
                  <a:schemeClr val="tx1"/>
                </a:solidFill>
                <a:effectLst/>
                <a:latin typeface="+mn-lt"/>
                <a:ea typeface="+mn-ea"/>
                <a:cs typeface="+mn-cs"/>
              </a:rPr>
              <a:t> vb..</a:t>
            </a:r>
          </a:p>
          <a:p>
            <a:pPr fontAlgn="base"/>
            <a:r>
              <a:rPr lang="en-US" sz="1200" b="0" i="0" kern="1200" dirty="0" err="1">
                <a:solidFill>
                  <a:schemeClr val="tx1"/>
                </a:solidFill>
                <a:effectLst/>
                <a:latin typeface="+mn-lt"/>
                <a:ea typeface="+mn-ea"/>
                <a:cs typeface="+mn-cs"/>
              </a:rPr>
              <a:t>Hücreler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önce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bulunduğu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sütunun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adını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sonra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satırın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adını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alır</a:t>
            </a:r>
            <a:r>
              <a:rPr lang="en-US" sz="1200" b="0" i="0" kern="1200" dirty="0">
                <a:solidFill>
                  <a:schemeClr val="tx1"/>
                </a:solidFill>
                <a:effectLst/>
                <a:latin typeface="+mn-lt"/>
                <a:ea typeface="+mn-ea"/>
                <a:cs typeface="+mn-cs"/>
              </a:rPr>
              <a:t> A1 </a:t>
            </a:r>
            <a:r>
              <a:rPr lang="en-US" sz="1200" b="0" i="0" kern="1200" dirty="0" err="1">
                <a:solidFill>
                  <a:schemeClr val="tx1"/>
                </a:solidFill>
                <a:effectLst/>
                <a:latin typeface="+mn-lt"/>
                <a:ea typeface="+mn-ea"/>
                <a:cs typeface="+mn-cs"/>
              </a:rPr>
              <a:t>Hücresi</a:t>
            </a:r>
            <a:r>
              <a:rPr lang="en-US" sz="1200" b="0" i="0" kern="1200" dirty="0">
                <a:solidFill>
                  <a:schemeClr val="tx1"/>
                </a:solidFill>
                <a:effectLst/>
                <a:latin typeface="+mn-lt"/>
                <a:ea typeface="+mn-ea"/>
                <a:cs typeface="+mn-cs"/>
              </a:rPr>
              <a:t> , D67 </a:t>
            </a:r>
            <a:r>
              <a:rPr lang="en-US" sz="1200" b="0" i="0" kern="1200" dirty="0" err="1">
                <a:solidFill>
                  <a:schemeClr val="tx1"/>
                </a:solidFill>
                <a:effectLst/>
                <a:latin typeface="+mn-lt"/>
                <a:ea typeface="+mn-ea"/>
                <a:cs typeface="+mn-cs"/>
              </a:rPr>
              <a:t>Hücresi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vb</a:t>
            </a:r>
            <a:r>
              <a:rPr lang="en-US" sz="1200" b="0" i="0" kern="1200" dirty="0">
                <a:solidFill>
                  <a:schemeClr val="tx1"/>
                </a:solidFill>
                <a:effectLst/>
                <a:latin typeface="+mn-lt"/>
                <a:ea typeface="+mn-ea"/>
                <a:cs typeface="+mn-cs"/>
              </a:rPr>
              <a:t>…</a:t>
            </a:r>
          </a:p>
          <a:p>
            <a:endParaRPr lang="tr-TR" sz="1200" b="1" kern="1200" dirty="0">
              <a:solidFill>
                <a:schemeClr val="tx1"/>
              </a:solidFill>
              <a:latin typeface="+mn-lt"/>
              <a:ea typeface="+mn-ea"/>
              <a:cs typeface="+mn-cs"/>
            </a:endParaRPr>
          </a:p>
          <a:p>
            <a:endParaRPr lang="tr-TR" dirty="0"/>
          </a:p>
        </p:txBody>
      </p:sp>
      <p:sp>
        <p:nvSpPr>
          <p:cNvPr id="4" name="Slayt Numarası Yer Tutucusu 3"/>
          <p:cNvSpPr>
            <a:spLocks noGrp="1"/>
          </p:cNvSpPr>
          <p:nvPr>
            <p:ph type="sldNum" sz="quarter" idx="5"/>
          </p:nvPr>
        </p:nvSpPr>
        <p:spPr/>
        <p:txBody>
          <a:bodyPr/>
          <a:lstStyle/>
          <a:p>
            <a:fld id="{9983E7E9-53B7-4E33-941D-483238236C23}" type="slidenum">
              <a:rPr lang="en-US" smtClean="0"/>
              <a:pPr/>
              <a:t>30</a:t>
            </a:fld>
            <a:endParaRPr lang="en-US"/>
          </a:p>
        </p:txBody>
      </p:sp>
    </p:spTree>
    <p:extLst>
      <p:ext uri="{BB962C8B-B14F-4D97-AF65-F5344CB8AC3E}">
        <p14:creationId xmlns:p14="http://schemas.microsoft.com/office/powerpoint/2010/main" val="33248266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7CE7217D-9B2E-425B-A802-2A36E3A4813D}" type="slidenum">
              <a:rPr lang="tr-TR" smtClean="0"/>
              <a:t>37</a:t>
            </a:fld>
            <a:endParaRPr lang="tr-TR"/>
          </a:p>
        </p:txBody>
      </p:sp>
    </p:spTree>
    <p:extLst>
      <p:ext uri="{BB962C8B-B14F-4D97-AF65-F5344CB8AC3E}">
        <p14:creationId xmlns:p14="http://schemas.microsoft.com/office/powerpoint/2010/main" val="17296230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a:r>
              <a:rPr lang="tr-TR" sz="12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CTRL + SHIFT + 4 :  Sayıları $ yapmak için</a:t>
            </a:r>
          </a:p>
          <a:p>
            <a:pPr algn="l"/>
            <a:endParaRPr lang="tr-TR" sz="12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a:p>
            <a:pPr algn="l"/>
            <a:r>
              <a:rPr lang="tr-TR" sz="12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CTRL + SHIFT + 5 :  Sayıları yüzdelik yapmak için</a:t>
            </a:r>
          </a:p>
          <a:p>
            <a:endParaRPr lang="tr-TR" dirty="0"/>
          </a:p>
        </p:txBody>
      </p:sp>
      <p:sp>
        <p:nvSpPr>
          <p:cNvPr id="4" name="Slayt Numarası Yer Tutucusu 3"/>
          <p:cNvSpPr>
            <a:spLocks noGrp="1"/>
          </p:cNvSpPr>
          <p:nvPr>
            <p:ph type="sldNum" sz="quarter" idx="5"/>
          </p:nvPr>
        </p:nvSpPr>
        <p:spPr/>
        <p:txBody>
          <a:bodyPr/>
          <a:lstStyle/>
          <a:p>
            <a:fld id="{9983E7E9-53B7-4E33-941D-483238236C23}" type="slidenum">
              <a:rPr lang="en-US" smtClean="0"/>
              <a:pPr/>
              <a:t>40</a:t>
            </a:fld>
            <a:endParaRPr lang="en-US"/>
          </a:p>
        </p:txBody>
      </p:sp>
    </p:spTree>
    <p:extLst>
      <p:ext uri="{BB962C8B-B14F-4D97-AF65-F5344CB8AC3E}">
        <p14:creationId xmlns:p14="http://schemas.microsoft.com/office/powerpoint/2010/main" val="37016366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200" b="1" kern="1200" dirty="0" err="1">
                <a:solidFill>
                  <a:schemeClr val="tx1"/>
                </a:solidFill>
                <a:latin typeface="+mn-lt"/>
                <a:ea typeface="+mn-ea"/>
                <a:cs typeface="+mn-cs"/>
              </a:rPr>
              <a:t>Ctrl</a:t>
            </a:r>
            <a:r>
              <a:rPr lang="tr-TR" sz="1200" b="1" kern="1200" baseline="0" dirty="0">
                <a:solidFill>
                  <a:schemeClr val="tx1"/>
                </a:solidFill>
                <a:latin typeface="+mn-lt"/>
                <a:ea typeface="+mn-ea"/>
                <a:cs typeface="+mn-cs"/>
              </a:rPr>
              <a:t> ile Bölü işaretine aynı anda bastığımız zaman KEYBOARD SHORTCUTS kısmına erişim sağlayabiliriz.</a:t>
            </a:r>
            <a:endParaRPr lang="tr-TR" sz="1200" b="1" kern="1200" dirty="0">
              <a:solidFill>
                <a:schemeClr val="tx1"/>
              </a:solidFill>
              <a:latin typeface="+mn-lt"/>
              <a:ea typeface="+mn-ea"/>
              <a:cs typeface="+mn-cs"/>
            </a:endParaRPr>
          </a:p>
          <a:p>
            <a:endParaRPr lang="tr-TR" dirty="0"/>
          </a:p>
        </p:txBody>
      </p:sp>
      <p:sp>
        <p:nvSpPr>
          <p:cNvPr id="4" name="Slayt Numarası Yer Tutucusu 3"/>
          <p:cNvSpPr>
            <a:spLocks noGrp="1"/>
          </p:cNvSpPr>
          <p:nvPr>
            <p:ph type="sldNum" sz="quarter" idx="5"/>
          </p:nvPr>
        </p:nvSpPr>
        <p:spPr/>
        <p:txBody>
          <a:bodyPr/>
          <a:lstStyle/>
          <a:p>
            <a:fld id="{9983E7E9-53B7-4E33-941D-483238236C23}" type="slidenum">
              <a:rPr lang="en-US" smtClean="0"/>
              <a:pPr/>
              <a:t>42</a:t>
            </a:fld>
            <a:endParaRPr lang="en-US"/>
          </a:p>
        </p:txBody>
      </p:sp>
    </p:spTree>
    <p:extLst>
      <p:ext uri="{BB962C8B-B14F-4D97-AF65-F5344CB8AC3E}">
        <p14:creationId xmlns:p14="http://schemas.microsoft.com/office/powerpoint/2010/main" val="4037954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9983E7E9-53B7-4E33-941D-483238236C23}" type="slidenum">
              <a:rPr lang="en-US" smtClean="0"/>
              <a:pPr/>
              <a:t>2</a:t>
            </a:fld>
            <a:endParaRPr lang="en-US"/>
          </a:p>
        </p:txBody>
      </p:sp>
    </p:spTree>
    <p:extLst>
      <p:ext uri="{BB962C8B-B14F-4D97-AF65-F5344CB8AC3E}">
        <p14:creationId xmlns:p14="http://schemas.microsoft.com/office/powerpoint/2010/main" val="1403684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b="0" i="0" kern="1200" dirty="0">
                <a:solidFill>
                  <a:schemeClr val="tx1"/>
                </a:solidFill>
                <a:effectLst/>
                <a:latin typeface="+mn-lt"/>
                <a:ea typeface="+mn-ea"/>
                <a:cs typeface="+mn-cs"/>
              </a:rPr>
              <a:t>Google Sheets, veri bilimi (data </a:t>
            </a:r>
            <a:r>
              <a:rPr lang="tr-TR" sz="1200" b="0" i="0" kern="1200" dirty="0" err="1">
                <a:solidFill>
                  <a:schemeClr val="tx1"/>
                </a:solidFill>
                <a:effectLst/>
                <a:latin typeface="+mn-lt"/>
                <a:ea typeface="+mn-ea"/>
                <a:cs typeface="+mn-cs"/>
              </a:rPr>
              <a:t>science</a:t>
            </a:r>
            <a:r>
              <a:rPr lang="tr-TR" sz="1200" b="0" i="0" kern="1200" dirty="0">
                <a:solidFill>
                  <a:schemeClr val="tx1"/>
                </a:solidFill>
                <a:effectLst/>
                <a:latin typeface="+mn-lt"/>
                <a:ea typeface="+mn-ea"/>
                <a:cs typeface="+mn-cs"/>
              </a:rPr>
              <a:t>) alanı için güçlü bir araçtır.</a:t>
            </a:r>
          </a:p>
          <a:p>
            <a:endParaRPr lang="tr-TR" sz="1200" b="0" i="0" kern="1200" dirty="0">
              <a:solidFill>
                <a:schemeClr val="tx1"/>
              </a:solidFill>
              <a:effectLst/>
              <a:latin typeface="+mn-lt"/>
              <a:ea typeface="+mn-ea"/>
              <a:cs typeface="+mn-cs"/>
            </a:endParaRPr>
          </a:p>
          <a:p>
            <a:r>
              <a:rPr lang="tr-TR" sz="1200" b="0" i="0" kern="1200" dirty="0">
                <a:solidFill>
                  <a:schemeClr val="tx1"/>
                </a:solidFill>
                <a:effectLst/>
                <a:latin typeface="+mn-lt"/>
                <a:ea typeface="+mn-ea"/>
                <a:cs typeface="+mn-cs"/>
              </a:rPr>
              <a:t>Google Sheets, </a:t>
            </a:r>
            <a:r>
              <a:rPr lang="en-US" sz="1200" b="1" i="0" kern="1200" dirty="0">
                <a:solidFill>
                  <a:schemeClr val="tx1"/>
                </a:solidFill>
                <a:effectLst/>
                <a:latin typeface="+mn-lt"/>
                <a:ea typeface="+mn-ea"/>
                <a:cs typeface="+mn-cs"/>
              </a:rPr>
              <a:t>exploratory data analysis </a:t>
            </a:r>
            <a:r>
              <a:rPr lang="tr-TR" sz="1200" b="1" i="0" kern="1200" dirty="0">
                <a:solidFill>
                  <a:schemeClr val="tx1"/>
                </a:solidFill>
                <a:effectLst/>
                <a:latin typeface="+mn-lt"/>
                <a:ea typeface="+mn-ea"/>
                <a:cs typeface="+mn-cs"/>
              </a:rPr>
              <a:t>(EDA) </a:t>
            </a:r>
            <a:r>
              <a:rPr lang="tr-TR" sz="1200" b="0" i="1" kern="1200" dirty="0">
                <a:solidFill>
                  <a:schemeClr val="tx1"/>
                </a:solidFill>
                <a:effectLst/>
                <a:latin typeface="+mn-lt"/>
                <a:ea typeface="+mn-ea"/>
                <a:cs typeface="+mn-cs"/>
              </a:rPr>
              <a:t>keşif amaçlı veri analizi </a:t>
            </a:r>
            <a:r>
              <a:rPr lang="tr-TR" sz="1200" b="0" i="0" kern="1200" dirty="0">
                <a:solidFill>
                  <a:schemeClr val="tx1"/>
                </a:solidFill>
                <a:effectLst/>
                <a:latin typeface="+mn-lt"/>
                <a:ea typeface="+mn-ea"/>
                <a:cs typeface="+mn-cs"/>
              </a:rPr>
              <a:t>için mükemmel bir araç olabilir, gerçekten ihtiyaçlarınıza bağlıdır ve elbette herhangi bir araç gibi sınırlamaları vardır, ancak Google Sheets kesinlikle data </a:t>
            </a:r>
            <a:r>
              <a:rPr lang="tr-TR" sz="1200" b="0" i="0" kern="1200" dirty="0" err="1">
                <a:solidFill>
                  <a:schemeClr val="tx1"/>
                </a:solidFill>
                <a:effectLst/>
                <a:latin typeface="+mn-lt"/>
                <a:ea typeface="+mn-ea"/>
                <a:cs typeface="+mn-cs"/>
              </a:rPr>
              <a:t>science</a:t>
            </a:r>
            <a:r>
              <a:rPr lang="tr-TR" sz="1200" b="0" i="0" kern="1200" dirty="0">
                <a:solidFill>
                  <a:schemeClr val="tx1"/>
                </a:solidFill>
                <a:effectLst/>
                <a:latin typeface="+mn-lt"/>
                <a:ea typeface="+mn-ea"/>
                <a:cs typeface="+mn-cs"/>
              </a:rPr>
              <a:t> alanında önemli bir yer işgal eder.</a:t>
            </a:r>
          </a:p>
          <a:p>
            <a:endParaRPr lang="tr-TR" sz="1200" b="0" i="0" kern="1200" dirty="0">
              <a:solidFill>
                <a:schemeClr val="tx1"/>
              </a:solidFill>
              <a:effectLst/>
              <a:latin typeface="+mn-lt"/>
              <a:ea typeface="+mn-ea"/>
              <a:cs typeface="+mn-cs"/>
            </a:endParaRPr>
          </a:p>
          <a:p>
            <a:r>
              <a:rPr lang="tr-TR" sz="1200" b="0" i="0" kern="1200" dirty="0">
                <a:solidFill>
                  <a:schemeClr val="tx1"/>
                </a:solidFill>
                <a:effectLst/>
                <a:latin typeface="+mn-lt"/>
                <a:ea typeface="+mn-ea"/>
                <a:cs typeface="+mn-cs"/>
              </a:rPr>
              <a:t>Google Sheets, makine öğrenimi araçları repertuarınıza güçlü bir katkı olabilir. Büyük veri kümeleri ve karmaşık algoritmalarla uğraşmak için iyi olmasa da, daha küçük veri gruplarının görselleştirilmesine ve analizine yardımcı olabilir. Hızlı bir Google Sheets madenciliğinden elde ettiğiniz sonuçlar, eldeki sorunu çözmek için doğru yönü ve makine öğrenimi algoritmasını seçme konusunda uygun bilgiler sağlayabilir.</a:t>
            </a:r>
          </a:p>
          <a:p>
            <a:endParaRPr lang="tr-TR" sz="1200" b="0" i="0" kern="1200" dirty="0">
              <a:solidFill>
                <a:schemeClr val="tx1"/>
              </a:solidFill>
              <a:effectLst/>
              <a:latin typeface="+mn-lt"/>
              <a:ea typeface="+mn-ea"/>
              <a:cs typeface="+mn-cs"/>
            </a:endParaRPr>
          </a:p>
          <a:p>
            <a:r>
              <a:rPr lang="tr-TR" sz="1200" b="0" i="0" kern="1200" dirty="0" err="1">
                <a:solidFill>
                  <a:schemeClr val="tx1"/>
                </a:solidFill>
                <a:effectLst/>
                <a:latin typeface="+mn-lt"/>
                <a:ea typeface="+mn-ea"/>
                <a:cs typeface="+mn-cs"/>
              </a:rPr>
              <a:t>Comma</a:t>
            </a:r>
            <a:r>
              <a:rPr lang="tr-TR" sz="1200" b="0" i="0" kern="1200" dirty="0">
                <a:solidFill>
                  <a:schemeClr val="tx1"/>
                </a:solidFill>
                <a:effectLst/>
                <a:latin typeface="+mn-lt"/>
                <a:ea typeface="+mn-ea"/>
                <a:cs typeface="+mn-cs"/>
              </a:rPr>
              <a:t> </a:t>
            </a:r>
            <a:r>
              <a:rPr lang="tr-TR" sz="1200" b="0" i="0" kern="1200" dirty="0" err="1">
                <a:solidFill>
                  <a:schemeClr val="tx1"/>
                </a:solidFill>
                <a:effectLst/>
                <a:latin typeface="+mn-lt"/>
                <a:ea typeface="+mn-ea"/>
                <a:cs typeface="+mn-cs"/>
              </a:rPr>
              <a:t>Separed</a:t>
            </a:r>
            <a:r>
              <a:rPr lang="tr-TR" sz="1200" b="0" i="0" kern="1200" dirty="0">
                <a:solidFill>
                  <a:schemeClr val="tx1"/>
                </a:solidFill>
                <a:effectLst/>
                <a:latin typeface="+mn-lt"/>
                <a:ea typeface="+mn-ea"/>
                <a:cs typeface="+mn-cs"/>
              </a:rPr>
              <a:t> </a:t>
            </a:r>
            <a:r>
              <a:rPr lang="tr-TR" sz="1200" b="0" i="0" kern="1200" dirty="0" err="1">
                <a:solidFill>
                  <a:schemeClr val="tx1"/>
                </a:solidFill>
                <a:effectLst/>
                <a:latin typeface="+mn-lt"/>
                <a:ea typeface="+mn-ea"/>
                <a:cs typeface="+mn-cs"/>
              </a:rPr>
              <a:t>Values</a:t>
            </a:r>
            <a:endParaRPr lang="tr-TR" sz="1200" b="0" i="0" kern="1200" dirty="0">
              <a:solidFill>
                <a:schemeClr val="tx1"/>
              </a:solidFill>
              <a:effectLst/>
              <a:latin typeface="+mn-lt"/>
              <a:ea typeface="+mn-ea"/>
              <a:cs typeface="+mn-cs"/>
            </a:endParaRPr>
          </a:p>
        </p:txBody>
      </p:sp>
      <p:sp>
        <p:nvSpPr>
          <p:cNvPr id="4" name="Slayt Numarası Yer Tutucusu 3"/>
          <p:cNvSpPr>
            <a:spLocks noGrp="1"/>
          </p:cNvSpPr>
          <p:nvPr>
            <p:ph type="sldNum" sz="quarter" idx="5"/>
          </p:nvPr>
        </p:nvSpPr>
        <p:spPr/>
        <p:txBody>
          <a:bodyPr/>
          <a:lstStyle/>
          <a:p>
            <a:fld id="{9983E7E9-53B7-4E33-941D-483238236C23}" type="slidenum">
              <a:rPr lang="en-US" smtClean="0"/>
              <a:pPr/>
              <a:t>8</a:t>
            </a:fld>
            <a:endParaRPr lang="en-US"/>
          </a:p>
        </p:txBody>
      </p:sp>
    </p:spTree>
    <p:extLst>
      <p:ext uri="{BB962C8B-B14F-4D97-AF65-F5344CB8AC3E}">
        <p14:creationId xmlns:p14="http://schemas.microsoft.com/office/powerpoint/2010/main" val="449709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fontAlgn="base"/>
            <a:r>
              <a:rPr lang="tr-TR" sz="1200" b="0" i="0" kern="1200" dirty="0">
                <a:solidFill>
                  <a:schemeClr val="tx1"/>
                </a:solidFill>
                <a:effectLst/>
                <a:latin typeface="+mn-lt"/>
                <a:ea typeface="+mn-ea"/>
                <a:cs typeface="+mn-cs"/>
              </a:rPr>
              <a:t>Machine </a:t>
            </a:r>
            <a:r>
              <a:rPr lang="tr-TR" sz="1200" b="0" i="0" kern="1200" dirty="0" err="1">
                <a:solidFill>
                  <a:schemeClr val="tx1"/>
                </a:solidFill>
                <a:effectLst/>
                <a:latin typeface="+mn-lt"/>
                <a:ea typeface="+mn-ea"/>
                <a:cs typeface="+mn-cs"/>
              </a:rPr>
              <a:t>learning</a:t>
            </a:r>
            <a:r>
              <a:rPr lang="tr-TR" sz="1200" b="0" i="0" kern="1200" dirty="0">
                <a:solidFill>
                  <a:schemeClr val="tx1"/>
                </a:solidFill>
                <a:effectLst/>
                <a:latin typeface="+mn-lt"/>
                <a:ea typeface="+mn-ea"/>
                <a:cs typeface="+mn-cs"/>
              </a:rPr>
              <a:t> ve </a:t>
            </a:r>
            <a:r>
              <a:rPr lang="tr-TR" sz="1200" b="0" i="0" kern="1200" dirty="0" err="1">
                <a:solidFill>
                  <a:schemeClr val="tx1"/>
                </a:solidFill>
                <a:effectLst/>
                <a:latin typeface="+mn-lt"/>
                <a:ea typeface="+mn-ea"/>
                <a:cs typeface="+mn-cs"/>
              </a:rPr>
              <a:t>deep</a:t>
            </a:r>
            <a:r>
              <a:rPr lang="tr-TR" sz="1200" b="0" i="0" kern="1200" dirty="0">
                <a:solidFill>
                  <a:schemeClr val="tx1"/>
                </a:solidFill>
                <a:effectLst/>
                <a:latin typeface="+mn-lt"/>
                <a:ea typeface="+mn-ea"/>
                <a:cs typeface="+mn-cs"/>
              </a:rPr>
              <a:t> </a:t>
            </a:r>
            <a:r>
              <a:rPr lang="tr-TR" sz="1200" b="0" i="0" kern="1200" dirty="0" err="1">
                <a:solidFill>
                  <a:schemeClr val="tx1"/>
                </a:solidFill>
                <a:effectLst/>
                <a:latin typeface="+mn-lt"/>
                <a:ea typeface="+mn-ea"/>
                <a:cs typeface="+mn-cs"/>
              </a:rPr>
              <a:t>learning</a:t>
            </a:r>
            <a:r>
              <a:rPr lang="tr-TR" sz="1200" b="0" i="0" kern="1200" dirty="0">
                <a:solidFill>
                  <a:schemeClr val="tx1"/>
                </a:solidFill>
                <a:effectLst/>
                <a:latin typeface="+mn-lt"/>
                <a:ea typeface="+mn-ea"/>
                <a:cs typeface="+mn-cs"/>
              </a:rPr>
              <a:t> de her ne kadar çoğu veri </a:t>
            </a:r>
            <a:r>
              <a:rPr lang="tr-TR" sz="1200" b="0" i="0" kern="1200" dirty="0" err="1">
                <a:solidFill>
                  <a:schemeClr val="tx1"/>
                </a:solidFill>
                <a:effectLst/>
                <a:latin typeface="+mn-lt"/>
                <a:ea typeface="+mn-ea"/>
                <a:cs typeface="+mn-cs"/>
              </a:rPr>
              <a:t>csv</a:t>
            </a:r>
            <a:r>
              <a:rPr lang="tr-TR" sz="1200" b="0" i="0" kern="1200" dirty="0">
                <a:solidFill>
                  <a:schemeClr val="tx1"/>
                </a:solidFill>
                <a:effectLst/>
                <a:latin typeface="+mn-lt"/>
                <a:ea typeface="+mn-ea"/>
                <a:cs typeface="+mn-cs"/>
              </a:rPr>
              <a:t> olarak karşımıza çıksa da Google Sheets olarak karşımıza çıkan verilerde bulunmaktadır. </a:t>
            </a:r>
          </a:p>
          <a:p>
            <a:pPr fontAlgn="base"/>
            <a:endParaRPr lang="tr-TR" sz="1200" b="0" i="0" kern="1200" dirty="0">
              <a:solidFill>
                <a:schemeClr val="tx1"/>
              </a:solidFill>
              <a:effectLst/>
              <a:latin typeface="+mn-lt"/>
              <a:ea typeface="+mn-ea"/>
              <a:cs typeface="+mn-cs"/>
            </a:endParaRPr>
          </a:p>
          <a:p>
            <a:pPr fontAlgn="base"/>
            <a:r>
              <a:rPr lang="tr-TR" sz="1200" b="0" i="0" kern="1200" dirty="0">
                <a:solidFill>
                  <a:schemeClr val="tx1"/>
                </a:solidFill>
                <a:effectLst/>
                <a:latin typeface="+mn-lt"/>
                <a:ea typeface="+mn-ea"/>
                <a:cs typeface="+mn-cs"/>
              </a:rPr>
              <a:t>Bunun yanı sıra sadece </a:t>
            </a:r>
            <a:r>
              <a:rPr lang="tr-TR" sz="1200" b="0" i="0" kern="1200" dirty="0" err="1">
                <a:solidFill>
                  <a:schemeClr val="tx1"/>
                </a:solidFill>
                <a:effectLst/>
                <a:latin typeface="+mn-lt"/>
                <a:ea typeface="+mn-ea"/>
                <a:cs typeface="+mn-cs"/>
              </a:rPr>
              <a:t>advanced</a:t>
            </a:r>
            <a:r>
              <a:rPr lang="tr-TR" sz="1200" b="0" i="0" kern="1200" dirty="0">
                <a:solidFill>
                  <a:schemeClr val="tx1"/>
                </a:solidFill>
                <a:effectLst/>
                <a:latin typeface="+mn-lt"/>
                <a:ea typeface="+mn-ea"/>
                <a:cs typeface="+mn-cs"/>
              </a:rPr>
              <a:t> seviyede bir Google Sheets bilgisi sizi Data Analist olarak iş bulmanıza yardımcı olabilir.</a:t>
            </a:r>
          </a:p>
          <a:p>
            <a:pPr fontAlgn="base"/>
            <a:endParaRPr lang="tr-TR" sz="1200" b="0" i="0" kern="1200" dirty="0">
              <a:solidFill>
                <a:schemeClr val="tx1"/>
              </a:solidFill>
              <a:effectLst/>
              <a:latin typeface="+mn-lt"/>
              <a:ea typeface="+mn-ea"/>
              <a:cs typeface="+mn-cs"/>
            </a:endParaRPr>
          </a:p>
          <a:p>
            <a:pPr fontAlgn="base"/>
            <a:r>
              <a:rPr lang="tr-TR" sz="1200" b="0" i="0" kern="1200" dirty="0">
                <a:solidFill>
                  <a:schemeClr val="tx1"/>
                </a:solidFill>
                <a:effectLst/>
                <a:latin typeface="+mn-lt"/>
                <a:ea typeface="+mn-ea"/>
                <a:cs typeface="+mn-cs"/>
              </a:rPr>
              <a:t>Google </a:t>
            </a:r>
            <a:r>
              <a:rPr lang="tr-TR" sz="1200" b="0" i="0" kern="1200" dirty="0" err="1">
                <a:solidFill>
                  <a:schemeClr val="tx1"/>
                </a:solidFill>
                <a:effectLst/>
                <a:latin typeface="+mn-lt"/>
                <a:ea typeface="+mn-ea"/>
                <a:cs typeface="+mn-cs"/>
              </a:rPr>
              <a:t>Sheetsin</a:t>
            </a:r>
            <a:r>
              <a:rPr lang="tr-TR" sz="1200" b="0" i="0" kern="1200" dirty="0">
                <a:solidFill>
                  <a:schemeClr val="tx1"/>
                </a:solidFill>
                <a:effectLst/>
                <a:latin typeface="+mn-lt"/>
                <a:ea typeface="+mn-ea"/>
                <a:cs typeface="+mn-cs"/>
              </a:rPr>
              <a:t> bünyesinde Data </a:t>
            </a:r>
            <a:r>
              <a:rPr lang="tr-TR" sz="1200" b="0" i="0" kern="1200" dirty="0" err="1">
                <a:solidFill>
                  <a:schemeClr val="tx1"/>
                </a:solidFill>
                <a:effectLst/>
                <a:latin typeface="+mn-lt"/>
                <a:ea typeface="+mn-ea"/>
                <a:cs typeface="+mn-cs"/>
              </a:rPr>
              <a:t>Science</a:t>
            </a:r>
            <a:r>
              <a:rPr lang="tr-TR" sz="1200" b="0" i="0" kern="1200" dirty="0">
                <a:solidFill>
                  <a:schemeClr val="tx1"/>
                </a:solidFill>
                <a:effectLst/>
                <a:latin typeface="+mn-lt"/>
                <a:ea typeface="+mn-ea"/>
                <a:cs typeface="+mn-cs"/>
              </a:rPr>
              <a:t> alanında kullanılan bir çok özellik var. </a:t>
            </a:r>
          </a:p>
          <a:p>
            <a:pPr fontAlgn="base"/>
            <a:endParaRPr lang="tr-TR" sz="1200" b="0" i="0" kern="1200" dirty="0">
              <a:solidFill>
                <a:schemeClr val="tx1"/>
              </a:solidFill>
              <a:effectLst/>
              <a:latin typeface="+mn-lt"/>
              <a:ea typeface="+mn-ea"/>
              <a:cs typeface="+mn-cs"/>
            </a:endParaRPr>
          </a:p>
          <a:p>
            <a:pPr fontAlgn="base"/>
            <a:endParaRPr lang="tr-TR" sz="1200" b="0" i="0" kern="1200" dirty="0">
              <a:solidFill>
                <a:schemeClr val="tx1"/>
              </a:solidFill>
              <a:effectLst/>
              <a:latin typeface="+mn-lt"/>
              <a:ea typeface="+mn-ea"/>
              <a:cs typeface="+mn-cs"/>
            </a:endParaRPr>
          </a:p>
          <a:p>
            <a:pPr fontAlgn="base"/>
            <a:endParaRPr lang="en-US" sz="1200" b="0" i="0" kern="1200" dirty="0">
              <a:solidFill>
                <a:schemeClr val="tx1"/>
              </a:solidFill>
              <a:effectLst/>
              <a:latin typeface="+mn-lt"/>
              <a:ea typeface="+mn-ea"/>
              <a:cs typeface="+mn-cs"/>
            </a:endParaRPr>
          </a:p>
          <a:p>
            <a:endParaRPr lang="tr-TR" sz="1200" b="1" kern="1200" dirty="0">
              <a:solidFill>
                <a:schemeClr val="tx1"/>
              </a:solidFill>
              <a:latin typeface="+mn-lt"/>
              <a:ea typeface="+mn-ea"/>
              <a:cs typeface="+mn-cs"/>
            </a:endParaRPr>
          </a:p>
          <a:p>
            <a:endParaRPr lang="tr-TR" dirty="0"/>
          </a:p>
        </p:txBody>
      </p:sp>
      <p:sp>
        <p:nvSpPr>
          <p:cNvPr id="4" name="Slayt Numarası Yer Tutucusu 3"/>
          <p:cNvSpPr>
            <a:spLocks noGrp="1"/>
          </p:cNvSpPr>
          <p:nvPr>
            <p:ph type="sldNum" sz="quarter" idx="5"/>
          </p:nvPr>
        </p:nvSpPr>
        <p:spPr/>
        <p:txBody>
          <a:bodyPr/>
          <a:lstStyle/>
          <a:p>
            <a:fld id="{9983E7E9-53B7-4E33-941D-483238236C23}" type="slidenum">
              <a:rPr lang="en-US" smtClean="0"/>
              <a:pPr/>
              <a:t>9</a:t>
            </a:fld>
            <a:endParaRPr lang="en-US"/>
          </a:p>
        </p:txBody>
      </p:sp>
    </p:spTree>
    <p:extLst>
      <p:ext uri="{BB962C8B-B14F-4D97-AF65-F5344CB8AC3E}">
        <p14:creationId xmlns:p14="http://schemas.microsoft.com/office/powerpoint/2010/main" val="3757368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b="0" i="0" kern="1200" dirty="0">
                <a:solidFill>
                  <a:schemeClr val="tx1"/>
                </a:solidFill>
                <a:effectLst/>
                <a:latin typeface="+mn-lt"/>
                <a:ea typeface="+mn-ea"/>
                <a:cs typeface="+mn-cs"/>
              </a:rPr>
              <a:t>Google Sheets </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kullanıcıların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elektronik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tablo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oluşturmasına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imkan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sağlayan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uygulamadır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Uygulamanın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içinde</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3"/>
              </a:rPr>
              <a:t>Google Drive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hizmetinin</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yer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aldığı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sistemden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oluşmaktadır</a:t>
            </a:r>
            <a:r>
              <a:rPr lang="en-US" sz="1200" b="0" i="0" kern="1200" dirty="0">
                <a:solidFill>
                  <a:schemeClr val="tx1"/>
                </a:solidFill>
                <a:effectLst/>
                <a:latin typeface="+mn-lt"/>
                <a:ea typeface="+mn-ea"/>
                <a:cs typeface="+mn-cs"/>
              </a:rPr>
              <a:t>. Google Sheets, </a:t>
            </a:r>
            <a:r>
              <a:rPr lang="en-US" sz="1200" b="1" i="0" kern="1200" dirty="0">
                <a:solidFill>
                  <a:schemeClr val="tx1"/>
                </a:solidFill>
                <a:effectLst/>
                <a:latin typeface="+mn-lt"/>
                <a:ea typeface="+mn-ea"/>
                <a:cs typeface="+mn-cs"/>
              </a:rPr>
              <a:t>MS Excel </a:t>
            </a:r>
            <a:r>
              <a:rPr lang="en-US" sz="1200" b="1" i="0" kern="1200" dirty="0" err="1">
                <a:solidFill>
                  <a:schemeClr val="tx1"/>
                </a:solidFill>
                <a:effectLst/>
                <a:latin typeface="+mn-lt"/>
                <a:ea typeface="+mn-ea"/>
                <a:cs typeface="+mn-cs"/>
              </a:rPr>
              <a:t>programının</a:t>
            </a:r>
            <a:r>
              <a:rPr lang="en-US" sz="1200" b="1" i="0" kern="1200" dirty="0">
                <a:solidFill>
                  <a:schemeClr val="tx1"/>
                </a:solidFill>
                <a:effectLst/>
                <a:latin typeface="+mn-lt"/>
                <a:ea typeface="+mn-ea"/>
                <a:cs typeface="+mn-cs"/>
              </a:rPr>
              <a:t> modern </a:t>
            </a:r>
            <a:r>
              <a:rPr lang="en-US" sz="1200" b="1" i="0" kern="1200" dirty="0" err="1">
                <a:solidFill>
                  <a:schemeClr val="tx1"/>
                </a:solidFill>
                <a:effectLst/>
                <a:latin typeface="+mn-lt"/>
                <a:ea typeface="+mn-ea"/>
                <a:cs typeface="+mn-cs"/>
              </a:rPr>
              <a:t>hali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olarak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tanımlanır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Aynı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zamanda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uygulama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dökümanlar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slaytlar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programları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entegreli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şekilde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çalışmaktadır</a:t>
            </a:r>
            <a:r>
              <a:rPr lang="en-US" sz="1200" b="0" i="0" kern="1200" dirty="0">
                <a:solidFill>
                  <a:schemeClr val="tx1"/>
                </a:solidFill>
                <a:effectLst/>
                <a:latin typeface="+mn-lt"/>
                <a:ea typeface="+mn-ea"/>
                <a:cs typeface="+mn-cs"/>
              </a:rPr>
              <a:t>.</a:t>
            </a:r>
            <a:endParaRPr lang="tr-TR" sz="1200" b="0" i="0" kern="1200" dirty="0">
              <a:solidFill>
                <a:schemeClr val="tx1"/>
              </a:solidFill>
              <a:effectLst/>
              <a:latin typeface="+mn-lt"/>
              <a:ea typeface="+mn-ea"/>
              <a:cs typeface="+mn-cs"/>
            </a:endParaRPr>
          </a:p>
          <a:p>
            <a:endParaRPr lang="tr-TR"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Google </a:t>
            </a:r>
            <a:r>
              <a:rPr lang="en-US" sz="1200" b="0" i="0" kern="1200" dirty="0" err="1">
                <a:solidFill>
                  <a:schemeClr val="tx1"/>
                </a:solidFill>
                <a:effectLst/>
                <a:latin typeface="+mn-lt"/>
                <a:ea typeface="+mn-ea"/>
                <a:cs typeface="+mn-cs"/>
              </a:rPr>
              <a:t>tablolar</a:t>
            </a:r>
            <a:r>
              <a:rPr lang="en-US" sz="1200" b="0" i="0" kern="1200" dirty="0">
                <a:solidFill>
                  <a:schemeClr val="tx1"/>
                </a:solidFill>
                <a:effectLst/>
                <a:latin typeface="+mn-lt"/>
                <a:ea typeface="+mn-ea"/>
                <a:cs typeface="+mn-cs"/>
              </a:rPr>
              <a:t>, ilk </a:t>
            </a:r>
            <a:r>
              <a:rPr lang="en-US" sz="1200" b="0" i="0" kern="1200" dirty="0" err="1">
                <a:solidFill>
                  <a:schemeClr val="tx1"/>
                </a:solidFill>
                <a:effectLst/>
                <a:latin typeface="+mn-lt"/>
                <a:ea typeface="+mn-ea"/>
                <a:cs typeface="+mn-cs"/>
              </a:rPr>
              <a:t>olarak</a:t>
            </a:r>
            <a:r>
              <a:rPr lang="en-US" sz="1200" b="0" i="0" kern="1200" dirty="0">
                <a:solidFill>
                  <a:schemeClr val="tx1"/>
                </a:solidFill>
                <a:effectLst/>
                <a:latin typeface="+mn-lt"/>
                <a:ea typeface="+mn-ea"/>
                <a:cs typeface="+mn-cs"/>
              </a:rPr>
              <a:t> 2006 </a:t>
            </a:r>
            <a:r>
              <a:rPr lang="en-US" sz="1200" b="0" i="0" kern="1200" dirty="0" err="1">
                <a:solidFill>
                  <a:schemeClr val="tx1"/>
                </a:solidFill>
                <a:effectLst/>
                <a:latin typeface="+mn-lt"/>
                <a:ea typeface="+mn-ea"/>
                <a:cs typeface="+mn-cs"/>
              </a:rPr>
              <a:t>yılında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ortaya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çıktı</a:t>
            </a:r>
            <a:r>
              <a:rPr lang="en-US" sz="1200" b="0" i="0" kern="1200" dirty="0">
                <a:solidFill>
                  <a:schemeClr val="tx1"/>
                </a:solidFill>
                <a:effectLst/>
                <a:latin typeface="+mn-lt"/>
                <a:ea typeface="+mn-ea"/>
                <a:cs typeface="+mn-cs"/>
              </a:rPr>
              <a:t>. İlk </a:t>
            </a:r>
            <a:r>
              <a:rPr lang="en-US" sz="1200" b="0" i="0" kern="1200" dirty="0" err="1">
                <a:solidFill>
                  <a:schemeClr val="tx1"/>
                </a:solidFill>
                <a:effectLst/>
                <a:latin typeface="+mn-lt"/>
                <a:ea typeface="+mn-ea"/>
                <a:cs typeface="+mn-cs"/>
              </a:rPr>
              <a:t>çıktığı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yıl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itibariyle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sınırlı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hizmet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sağladı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Daha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sonrasında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uygulama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a:t>
            </a:r>
            <a:r>
              <a:rPr lang="en-US" sz="1200" b="0" i="0" kern="1200" dirty="0">
                <a:solidFill>
                  <a:schemeClr val="tx1"/>
                </a:solidFill>
                <a:effectLst/>
                <a:latin typeface="+mn-lt"/>
                <a:ea typeface="+mn-ea"/>
                <a:cs typeface="+mn-cs"/>
              </a:rPr>
              <a:t> beta </a:t>
            </a:r>
            <a:r>
              <a:rPr lang="en-US" sz="1200" b="0" i="0" kern="1200" dirty="0" err="1">
                <a:solidFill>
                  <a:schemeClr val="tx1"/>
                </a:solidFill>
                <a:effectLst/>
                <a:latin typeface="+mn-lt"/>
                <a:ea typeface="+mn-ea"/>
                <a:cs typeface="+mn-cs"/>
              </a:rPr>
              <a:t>sürümü</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geniş</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kullanıma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geçti</a:t>
            </a:r>
            <a:r>
              <a:rPr lang="en-US" sz="1200" b="0" i="0" kern="1200" dirty="0">
                <a:solidFill>
                  <a:schemeClr val="tx1"/>
                </a:solidFill>
                <a:effectLst/>
                <a:latin typeface="+mn-lt"/>
                <a:ea typeface="+mn-ea"/>
                <a:cs typeface="+mn-cs"/>
              </a:rPr>
              <a:t>. Son </a:t>
            </a:r>
            <a:r>
              <a:rPr lang="en-US" sz="1200" b="0" i="0" kern="1200" dirty="0" err="1">
                <a:solidFill>
                  <a:schemeClr val="tx1"/>
                </a:solidFill>
                <a:effectLst/>
                <a:latin typeface="+mn-lt"/>
                <a:ea typeface="+mn-ea"/>
                <a:cs typeface="+mn-cs"/>
              </a:rPr>
              <a:t>olarak</a:t>
            </a:r>
            <a:r>
              <a:rPr lang="en-US" sz="1200" b="0" i="0" kern="1200" dirty="0">
                <a:solidFill>
                  <a:schemeClr val="tx1"/>
                </a:solidFill>
                <a:effectLst/>
                <a:latin typeface="+mn-lt"/>
                <a:ea typeface="+mn-ea"/>
                <a:cs typeface="+mn-cs"/>
              </a:rPr>
              <a:t> da tam </a:t>
            </a:r>
            <a:r>
              <a:rPr lang="en-US" sz="1200" b="0" i="0" kern="1200" dirty="0" err="1">
                <a:solidFill>
                  <a:schemeClr val="tx1"/>
                </a:solidFill>
                <a:effectLst/>
                <a:latin typeface="+mn-lt"/>
                <a:ea typeface="+mn-ea"/>
                <a:cs typeface="+mn-cs"/>
              </a:rPr>
              <a:t>kapsamlı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kullanıma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açıldı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günümüzde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ki</a:t>
            </a:r>
            <a:r>
              <a:rPr lang="en-US" sz="1200" b="0" i="0" kern="1200" dirty="0">
                <a:solidFill>
                  <a:schemeClr val="tx1"/>
                </a:solidFill>
                <a:effectLst/>
                <a:latin typeface="+mn-lt"/>
                <a:ea typeface="+mn-ea"/>
                <a:cs typeface="+mn-cs"/>
              </a:rPr>
              <a:t> son </a:t>
            </a:r>
            <a:r>
              <a:rPr lang="en-US" sz="1200" b="0" i="0" kern="1200" dirty="0" err="1">
                <a:solidFill>
                  <a:schemeClr val="tx1"/>
                </a:solidFill>
                <a:effectLst/>
                <a:latin typeface="+mn-lt"/>
                <a:ea typeface="+mn-ea"/>
                <a:cs typeface="+mn-cs"/>
              </a:rPr>
              <a:t>halini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aldı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Fakat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uygulamaya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yıllar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içinde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birden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fazla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güncelleme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geldi</a:t>
            </a:r>
            <a:r>
              <a:rPr lang="en-US" sz="1200" b="0" i="0" kern="1200" dirty="0">
                <a:solidFill>
                  <a:schemeClr val="tx1"/>
                </a:solidFill>
                <a:effectLst/>
                <a:latin typeface="+mn-lt"/>
                <a:ea typeface="+mn-ea"/>
                <a:cs typeface="+mn-cs"/>
              </a:rPr>
              <a:t>. Bu </a:t>
            </a:r>
            <a:r>
              <a:rPr lang="en-US" sz="1200" b="0" i="0" kern="1200" dirty="0" err="1">
                <a:solidFill>
                  <a:schemeClr val="tx1"/>
                </a:solidFill>
                <a:effectLst/>
                <a:latin typeface="+mn-lt"/>
                <a:ea typeface="+mn-ea"/>
                <a:cs typeface="+mn-cs"/>
              </a:rPr>
              <a:t>sayede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daha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pratik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basit</a:t>
            </a:r>
            <a:r>
              <a:rPr lang="en-US" sz="1200" b="0" i="0" kern="1200" dirty="0">
                <a:solidFill>
                  <a:schemeClr val="tx1"/>
                </a:solidFill>
                <a:effectLst/>
                <a:latin typeface="+mn-lt"/>
                <a:ea typeface="+mn-ea"/>
                <a:cs typeface="+mn-cs"/>
              </a:rPr>
              <a:t> hale </a:t>
            </a:r>
            <a:r>
              <a:rPr lang="en-US" sz="1200" b="0" i="0" kern="1200" dirty="0" err="1">
                <a:solidFill>
                  <a:schemeClr val="tx1"/>
                </a:solidFill>
                <a:effectLst/>
                <a:latin typeface="+mn-lt"/>
                <a:ea typeface="+mn-ea"/>
                <a:cs typeface="+mn-cs"/>
              </a:rPr>
              <a:t>getirildi</a:t>
            </a:r>
            <a:r>
              <a:rPr lang="en-US" sz="1200" b="0" i="0" kern="1200" dirty="0">
                <a:solidFill>
                  <a:schemeClr val="tx1"/>
                </a:solidFill>
                <a:effectLst/>
                <a:latin typeface="+mn-lt"/>
                <a:ea typeface="+mn-ea"/>
                <a:cs typeface="+mn-cs"/>
              </a:rPr>
              <a:t>. </a:t>
            </a:r>
            <a:endParaRPr lang="tr-TR" sz="1200" b="0" i="0" kern="1200" dirty="0">
              <a:solidFill>
                <a:schemeClr val="tx1"/>
              </a:solidFill>
              <a:effectLst/>
              <a:latin typeface="+mn-lt"/>
              <a:ea typeface="+mn-ea"/>
              <a:cs typeface="+mn-cs"/>
            </a:endParaRPr>
          </a:p>
          <a:p>
            <a:endParaRPr lang="tr-TR" sz="1200" b="0" i="0" kern="1200" dirty="0">
              <a:solidFill>
                <a:schemeClr val="tx1"/>
              </a:solidFill>
              <a:effectLst/>
              <a:latin typeface="+mn-lt"/>
              <a:ea typeface="+mn-ea"/>
              <a:cs typeface="+mn-cs"/>
            </a:endParaRPr>
          </a:p>
          <a:p>
            <a:r>
              <a:rPr lang="tr-TR" sz="1200" b="0" i="0" kern="1200" dirty="0">
                <a:solidFill>
                  <a:schemeClr val="tx1"/>
                </a:solidFill>
                <a:effectLst/>
                <a:latin typeface="+mn-lt"/>
                <a:ea typeface="+mn-ea"/>
                <a:cs typeface="+mn-cs"/>
              </a:rPr>
              <a:t>Web</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tarayıcıları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üzerinden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çalışan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uygulama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aynı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zamanda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akıllı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cihazlara</a:t>
            </a:r>
            <a:r>
              <a:rPr lang="en-US" sz="1200" b="0" i="0" kern="1200" dirty="0">
                <a:solidFill>
                  <a:schemeClr val="tx1"/>
                </a:solidFill>
                <a:effectLst/>
                <a:latin typeface="+mn-lt"/>
                <a:ea typeface="+mn-ea"/>
                <a:cs typeface="+mn-cs"/>
              </a:rPr>
              <a:t> da son </a:t>
            </a:r>
            <a:r>
              <a:rPr lang="en-US" sz="1200" b="0" i="0" kern="1200" dirty="0" err="1">
                <a:solidFill>
                  <a:schemeClr val="tx1"/>
                </a:solidFill>
                <a:effectLst/>
                <a:latin typeface="+mn-lt"/>
                <a:ea typeface="+mn-ea"/>
                <a:cs typeface="+mn-cs"/>
              </a:rPr>
              <a:t>derece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uygundur</a:t>
            </a:r>
            <a:r>
              <a:rPr lang="en-US" sz="1200" b="0" i="0" kern="1200" dirty="0">
                <a:solidFill>
                  <a:schemeClr val="tx1"/>
                </a:solidFill>
                <a:effectLst/>
                <a:latin typeface="+mn-lt"/>
                <a:ea typeface="+mn-ea"/>
                <a:cs typeface="+mn-cs"/>
              </a:rPr>
              <a:t>.</a:t>
            </a:r>
            <a:endParaRPr lang="tr-TR" sz="1200" b="1" kern="1200" dirty="0">
              <a:solidFill>
                <a:schemeClr val="tx1"/>
              </a:solidFill>
              <a:latin typeface="+mn-lt"/>
              <a:ea typeface="+mn-ea"/>
              <a:cs typeface="+mn-cs"/>
            </a:endParaRPr>
          </a:p>
          <a:p>
            <a:endParaRPr lang="tr-TR" dirty="0"/>
          </a:p>
        </p:txBody>
      </p:sp>
      <p:sp>
        <p:nvSpPr>
          <p:cNvPr id="4" name="Slayt Numarası Yer Tutucusu 3"/>
          <p:cNvSpPr>
            <a:spLocks noGrp="1"/>
          </p:cNvSpPr>
          <p:nvPr>
            <p:ph type="sldNum" sz="quarter" idx="5"/>
          </p:nvPr>
        </p:nvSpPr>
        <p:spPr/>
        <p:txBody>
          <a:bodyPr/>
          <a:lstStyle/>
          <a:p>
            <a:fld id="{9983E7E9-53B7-4E33-941D-483238236C23}" type="slidenum">
              <a:rPr lang="en-US" smtClean="0"/>
              <a:pPr/>
              <a:t>10</a:t>
            </a:fld>
            <a:endParaRPr lang="en-US"/>
          </a:p>
        </p:txBody>
      </p:sp>
    </p:spTree>
    <p:extLst>
      <p:ext uri="{BB962C8B-B14F-4D97-AF65-F5344CB8AC3E}">
        <p14:creationId xmlns:p14="http://schemas.microsoft.com/office/powerpoint/2010/main" val="2908568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b="0" kern="1200" dirty="0">
                <a:solidFill>
                  <a:schemeClr val="tx1"/>
                </a:solidFill>
                <a:latin typeface="+mn-lt"/>
                <a:ea typeface="+mn-ea"/>
                <a:cs typeface="+mn-cs"/>
              </a:rPr>
              <a:t>Google e tablolar, tanıtıldığı yıllarda çok revaçta olan bir program değildi. 2000’li yıllarda en popüler uygulama MS Office’in programlarıydı. Yıllara meydan okuyan, Word, Excel, </a:t>
            </a:r>
            <a:r>
              <a:rPr lang="tr-TR" sz="1200" b="0" kern="1200" dirty="0" err="1">
                <a:solidFill>
                  <a:schemeClr val="tx1"/>
                </a:solidFill>
                <a:latin typeface="+mn-lt"/>
                <a:ea typeface="+mn-ea"/>
                <a:cs typeface="+mn-cs"/>
              </a:rPr>
              <a:t>Powerpoint</a:t>
            </a:r>
            <a:r>
              <a:rPr lang="tr-TR" sz="1200" b="0" kern="1200" dirty="0">
                <a:solidFill>
                  <a:schemeClr val="tx1"/>
                </a:solidFill>
                <a:latin typeface="+mn-lt"/>
                <a:ea typeface="+mn-ea"/>
                <a:cs typeface="+mn-cs"/>
              </a:rPr>
              <a:t> herkesin gözünde tekti. Ancak Google öyle bir uygulama ile Microsoft’un karşısına çıktı ki, tüm herkesi şaşırttı. 2010 sonrasında daha popüler hale gelen Google Sheets, kullanıcılar tarafından sevilmeye başlandı.</a:t>
            </a:r>
          </a:p>
          <a:p>
            <a:endParaRPr lang="tr-TR" sz="1200" b="0" kern="1200" dirty="0">
              <a:solidFill>
                <a:schemeClr val="tx1"/>
              </a:solidFill>
              <a:latin typeface="+mn-lt"/>
              <a:ea typeface="+mn-ea"/>
              <a:cs typeface="+mn-cs"/>
            </a:endParaRPr>
          </a:p>
          <a:p>
            <a:r>
              <a:rPr lang="tr-TR" sz="1200" b="0" kern="1200" dirty="0">
                <a:solidFill>
                  <a:schemeClr val="tx1"/>
                </a:solidFill>
                <a:latin typeface="+mn-lt"/>
                <a:ea typeface="+mn-ea"/>
                <a:cs typeface="+mn-cs"/>
              </a:rPr>
              <a:t>MS Ofis programları ise, </a:t>
            </a:r>
            <a:r>
              <a:rPr lang="tr-TR" sz="1200" b="0" kern="1200" dirty="0" err="1">
                <a:solidFill>
                  <a:schemeClr val="tx1"/>
                </a:solidFill>
                <a:latin typeface="+mn-lt"/>
                <a:ea typeface="+mn-ea"/>
                <a:cs typeface="+mn-cs"/>
              </a:rPr>
              <a:t>popülerliliğini</a:t>
            </a:r>
            <a:r>
              <a:rPr lang="tr-TR" sz="1200" b="0" kern="1200" dirty="0">
                <a:solidFill>
                  <a:schemeClr val="tx1"/>
                </a:solidFill>
                <a:latin typeface="+mn-lt"/>
                <a:ea typeface="+mn-ea"/>
                <a:cs typeface="+mn-cs"/>
              </a:rPr>
              <a:t> günden güne kaybetti. Microsoft’a en büyük darbeyi vuran unsur ise </a:t>
            </a:r>
            <a:r>
              <a:rPr lang="tr-TR" sz="1200" b="1" kern="1200" dirty="0">
                <a:solidFill>
                  <a:schemeClr val="tx1"/>
                </a:solidFill>
                <a:latin typeface="+mn-lt"/>
                <a:ea typeface="+mn-ea"/>
                <a:cs typeface="+mn-cs"/>
              </a:rPr>
              <a:t>ücretli</a:t>
            </a:r>
            <a:r>
              <a:rPr lang="tr-TR" sz="1200" b="0" kern="1200" dirty="0">
                <a:solidFill>
                  <a:schemeClr val="tx1"/>
                </a:solidFill>
                <a:latin typeface="+mn-lt"/>
                <a:ea typeface="+mn-ea"/>
                <a:cs typeface="+mn-cs"/>
              </a:rPr>
              <a:t> olması oldu. Ayrıca bu ücreti her sene ödemek zorunda kalmanız kullanıcıları çileden çıkardı. Kimine göre alternatifi dahi olmayan Word, Excel ve </a:t>
            </a:r>
            <a:r>
              <a:rPr lang="tr-TR" sz="1200" b="0" kern="1200" dirty="0" err="1">
                <a:solidFill>
                  <a:schemeClr val="tx1"/>
                </a:solidFill>
                <a:latin typeface="+mn-lt"/>
                <a:ea typeface="+mn-ea"/>
                <a:cs typeface="+mn-cs"/>
              </a:rPr>
              <a:t>Powerpoint</a:t>
            </a:r>
            <a:r>
              <a:rPr lang="tr-TR" sz="1200" b="0" kern="1200" dirty="0">
                <a:solidFill>
                  <a:schemeClr val="tx1"/>
                </a:solidFill>
                <a:latin typeface="+mn-lt"/>
                <a:ea typeface="+mn-ea"/>
                <a:cs typeface="+mn-cs"/>
              </a:rPr>
              <a:t> üçlüsü teknolojinin içinde kayboldu. Ancak günümüzde halen kullananlar var. Hatta sayısı azımsanmayacak kadar çok. Fakat bu sefer rakibi daha güçlü. </a:t>
            </a:r>
          </a:p>
          <a:p>
            <a:endParaRPr lang="tr-TR" sz="1200" b="0" kern="1200" dirty="0">
              <a:solidFill>
                <a:schemeClr val="tx1"/>
              </a:solidFill>
              <a:latin typeface="+mn-lt"/>
              <a:ea typeface="+mn-ea"/>
              <a:cs typeface="+mn-cs"/>
            </a:endParaRPr>
          </a:p>
          <a:p>
            <a:r>
              <a:rPr lang="tr-TR" sz="1200" b="0" kern="1200" dirty="0">
                <a:solidFill>
                  <a:schemeClr val="tx1"/>
                </a:solidFill>
                <a:latin typeface="+mn-lt"/>
                <a:ea typeface="+mn-ea"/>
                <a:cs typeface="+mn-cs"/>
              </a:rPr>
              <a:t>Google, Office konularında </a:t>
            </a:r>
            <a:r>
              <a:rPr lang="tr-TR" sz="1200" b="0" kern="1200" dirty="0" err="1">
                <a:solidFill>
                  <a:schemeClr val="tx1"/>
                </a:solidFill>
                <a:latin typeface="+mn-lt"/>
                <a:ea typeface="+mn-ea"/>
                <a:cs typeface="+mn-cs"/>
              </a:rPr>
              <a:t>microsoft</a:t>
            </a:r>
            <a:r>
              <a:rPr lang="tr-TR" sz="1200" b="0" kern="1200" dirty="0">
                <a:solidFill>
                  <a:schemeClr val="tx1"/>
                </a:solidFill>
                <a:latin typeface="+mn-lt"/>
                <a:ea typeface="+mn-ea"/>
                <a:cs typeface="+mn-cs"/>
              </a:rPr>
              <a:t> kadar iddialı. Şimdi Google Excel ne kadar avantajlı maddeler halinde bakalım.</a:t>
            </a:r>
          </a:p>
          <a:p>
            <a:endParaRPr lang="tr-TR" dirty="0"/>
          </a:p>
        </p:txBody>
      </p:sp>
      <p:sp>
        <p:nvSpPr>
          <p:cNvPr id="4" name="Slayt Numarası Yer Tutucusu 3"/>
          <p:cNvSpPr>
            <a:spLocks noGrp="1"/>
          </p:cNvSpPr>
          <p:nvPr>
            <p:ph type="sldNum" sz="quarter" idx="5"/>
          </p:nvPr>
        </p:nvSpPr>
        <p:spPr/>
        <p:txBody>
          <a:bodyPr/>
          <a:lstStyle/>
          <a:p>
            <a:fld id="{9983E7E9-53B7-4E33-941D-483238236C23}" type="slidenum">
              <a:rPr lang="en-US" smtClean="0"/>
              <a:pPr/>
              <a:t>11</a:t>
            </a:fld>
            <a:endParaRPr lang="en-US"/>
          </a:p>
        </p:txBody>
      </p:sp>
    </p:spTree>
    <p:extLst>
      <p:ext uri="{BB962C8B-B14F-4D97-AF65-F5344CB8AC3E}">
        <p14:creationId xmlns:p14="http://schemas.microsoft.com/office/powerpoint/2010/main" val="3699776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sz="1200" b="1" i="0" kern="1200" dirty="0">
                <a:solidFill>
                  <a:schemeClr val="tx1"/>
                </a:solidFill>
                <a:effectLst/>
                <a:latin typeface="+mn-lt"/>
                <a:ea typeface="+mn-ea"/>
                <a:cs typeface="+mn-cs"/>
              </a:rPr>
              <a:t>Google Sheets </a:t>
            </a:r>
            <a:r>
              <a:rPr lang="en-US" sz="1200" b="1" i="0" kern="1200" dirty="0" err="1">
                <a:solidFill>
                  <a:schemeClr val="tx1"/>
                </a:solidFill>
                <a:effectLst/>
                <a:latin typeface="+mn-lt"/>
                <a:ea typeface="+mn-ea"/>
                <a:cs typeface="+mn-cs"/>
              </a:rPr>
              <a:t>Avantajlı</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Yönleri</a:t>
            </a:r>
            <a:endParaRPr lang="tr-TR" sz="1200" b="1"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Google Sheets </a:t>
            </a:r>
            <a:r>
              <a:rPr lang="en-US" sz="1200" b="0" i="0" kern="1200" dirty="0" err="1">
                <a:solidFill>
                  <a:schemeClr val="tx1"/>
                </a:solidFill>
                <a:effectLst/>
                <a:latin typeface="+mn-lt"/>
                <a:ea typeface="+mn-ea"/>
                <a:cs typeface="+mn-cs"/>
              </a:rPr>
              <a:t>öncelikle</a:t>
            </a:r>
            <a:r>
              <a:rPr lang="en-US" sz="1200" b="0"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ücretsiz</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büyük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avantajı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olsa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gerek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Uygulamaya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sahip</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olmak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için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herhangi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ücret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ödemenize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gerek</a:t>
            </a:r>
            <a:r>
              <a:rPr lang="en-US" sz="1200" b="0" i="0" kern="1200" dirty="0">
                <a:solidFill>
                  <a:schemeClr val="tx1"/>
                </a:solidFill>
                <a:effectLst/>
                <a:latin typeface="+mn-lt"/>
                <a:ea typeface="+mn-ea"/>
                <a:cs typeface="+mn-cs"/>
              </a:rPr>
              <a:t> yok.</a:t>
            </a:r>
            <a:endParaRPr lang="tr-TR"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Sheets </a:t>
            </a:r>
            <a:r>
              <a:rPr lang="en-US" sz="1200" b="0" i="0" kern="1200" dirty="0" err="1">
                <a:solidFill>
                  <a:schemeClr val="tx1"/>
                </a:solidFill>
                <a:effectLst/>
                <a:latin typeface="+mn-lt"/>
                <a:ea typeface="+mn-ea"/>
                <a:cs typeface="+mn-cs"/>
              </a:rPr>
              <a:t>uygulaması</a:t>
            </a:r>
            <a:r>
              <a:rPr lang="en-US" sz="1200" b="0"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kurulum</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gerektirmez</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Geleneksel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programlar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gibi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uğraştırıcı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yükleme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sorunu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almaz</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Anında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giriş</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yaparak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kullanmaya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başlayabilirsiniz</a:t>
            </a:r>
            <a:r>
              <a:rPr lang="en-US" sz="1200" b="0" i="0" kern="1200" dirty="0">
                <a:solidFill>
                  <a:schemeClr val="tx1"/>
                </a:solidFill>
                <a:effectLst/>
                <a:latin typeface="+mn-lt"/>
                <a:ea typeface="+mn-ea"/>
                <a:cs typeface="+mn-cs"/>
              </a:rPr>
              <a:t>.</a:t>
            </a:r>
            <a:endParaRPr lang="tr-TR"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Uygulama</a:t>
            </a:r>
            <a:r>
              <a:rPr lang="en-US" sz="1200" b="0"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bulut</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mantığı</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ile</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çalışır</a:t>
            </a:r>
            <a:r>
              <a:rPr lang="en-US" sz="1200" b="0" i="0" kern="1200" dirty="0">
                <a:solidFill>
                  <a:schemeClr val="tx1"/>
                </a:solidFill>
                <a:effectLst/>
                <a:latin typeface="+mn-lt"/>
                <a:ea typeface="+mn-ea"/>
                <a:cs typeface="+mn-cs"/>
              </a:rPr>
              <a:t>. Program </a:t>
            </a:r>
            <a:r>
              <a:rPr lang="en-US" sz="1200" b="0" i="0" kern="1200" dirty="0" err="1">
                <a:solidFill>
                  <a:schemeClr val="tx1"/>
                </a:solidFill>
                <a:effectLst/>
                <a:latin typeface="+mn-lt"/>
                <a:ea typeface="+mn-ea"/>
                <a:cs typeface="+mn-cs"/>
              </a:rPr>
              <a:t>üzerinde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yaptığınız</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işlemler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bulut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sisteminde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kayıt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altına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alınır</a:t>
            </a:r>
            <a:r>
              <a:rPr lang="en-US" sz="1200" b="0" i="0" kern="1200" dirty="0">
                <a:solidFill>
                  <a:schemeClr val="tx1"/>
                </a:solidFill>
                <a:effectLst/>
                <a:latin typeface="+mn-lt"/>
                <a:ea typeface="+mn-ea"/>
                <a:cs typeface="+mn-cs"/>
              </a:rPr>
              <a:t>. </a:t>
            </a:r>
            <a:endParaRPr lang="tr-TR" sz="1200" b="0" i="0" kern="1200" dirty="0">
              <a:solidFill>
                <a:schemeClr val="tx1"/>
              </a:solidFill>
              <a:effectLst/>
              <a:latin typeface="+mn-lt"/>
              <a:ea typeface="+mn-ea"/>
              <a:cs typeface="+mn-cs"/>
            </a:endParaRPr>
          </a:p>
          <a:p>
            <a:endParaRPr lang="tr-TR"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Sadece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kayıt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altına</a:t>
            </a:r>
            <a:r>
              <a:rPr lang="en-US" sz="1200" b="0" i="0" kern="1200" dirty="0">
                <a:solidFill>
                  <a:schemeClr val="tx1"/>
                </a:solidFill>
                <a:effectLst/>
                <a:latin typeface="+mn-lt"/>
                <a:ea typeface="+mn-ea"/>
                <a:cs typeface="+mn-cs"/>
              </a:rPr>
              <a:t> da </a:t>
            </a:r>
            <a:r>
              <a:rPr lang="en-US" sz="1200" b="0" i="0" kern="1200" dirty="0" err="1">
                <a:solidFill>
                  <a:schemeClr val="tx1"/>
                </a:solidFill>
                <a:effectLst/>
                <a:latin typeface="+mn-lt"/>
                <a:ea typeface="+mn-ea"/>
                <a:cs typeface="+mn-cs"/>
              </a:rPr>
              <a:t>alınmaz</a:t>
            </a:r>
            <a:r>
              <a:rPr lang="en-US" sz="1200" b="0" i="0" kern="1200" dirty="0">
                <a:solidFill>
                  <a:schemeClr val="tx1"/>
                </a:solidFill>
                <a:effectLst/>
                <a:latin typeface="+mn-lt"/>
                <a:ea typeface="+mn-ea"/>
                <a:cs typeface="+mn-cs"/>
              </a:rPr>
              <a:t>, her </a:t>
            </a:r>
            <a:r>
              <a:rPr lang="en-US" sz="1200" b="1" i="0" kern="1200" dirty="0" err="1">
                <a:solidFill>
                  <a:schemeClr val="tx1"/>
                </a:solidFill>
                <a:effectLst/>
                <a:latin typeface="+mn-lt"/>
                <a:ea typeface="+mn-ea"/>
                <a:cs typeface="+mn-cs"/>
              </a:rPr>
              <a:t>yerde</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erişim</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imkanı</a:t>
            </a:r>
            <a:r>
              <a:rPr lang="en-US" sz="1200" b="0" i="0" kern="1200" dirty="0">
                <a:solidFill>
                  <a:schemeClr val="tx1"/>
                </a:solidFill>
                <a:effectLst/>
                <a:latin typeface="+mn-lt"/>
                <a:ea typeface="+mn-ea"/>
                <a:cs typeface="+mn-cs"/>
              </a:rPr>
              <a:t> da </a:t>
            </a:r>
            <a:r>
              <a:rPr lang="en-US" sz="1200" b="0" i="0" kern="1200" dirty="0" err="1">
                <a:solidFill>
                  <a:schemeClr val="tx1"/>
                </a:solidFill>
                <a:effectLst/>
                <a:latin typeface="+mn-lt"/>
                <a:ea typeface="+mn-ea"/>
                <a:cs typeface="+mn-cs"/>
              </a:rPr>
              <a:t>sunar</a:t>
            </a:r>
            <a:r>
              <a:rPr lang="en-US" sz="1200" b="0" i="0" kern="1200" dirty="0">
                <a:solidFill>
                  <a:schemeClr val="tx1"/>
                </a:solidFill>
                <a:effectLst/>
                <a:latin typeface="+mn-lt"/>
                <a:ea typeface="+mn-ea"/>
                <a:cs typeface="+mn-cs"/>
              </a:rPr>
              <a:t>.</a:t>
            </a:r>
            <a:endParaRPr lang="tr-TR"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3"/>
              </a:rPr>
              <a:t>Mobil </a:t>
            </a:r>
            <a:r>
              <a:rPr lang="en-US" sz="1200" b="1" i="0" u="none" strike="noStrike" kern="1200" dirty="0" err="1">
                <a:solidFill>
                  <a:schemeClr val="tx1"/>
                </a:solidFill>
                <a:effectLst/>
                <a:latin typeface="+mn-lt"/>
                <a:ea typeface="+mn-ea"/>
                <a:cs typeface="+mn-cs"/>
                <a:hlinkClick r:id="rId3"/>
              </a:rPr>
              <a:t>uygulama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dostudur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Yani</a:t>
            </a:r>
            <a:r>
              <a:rPr lang="en-US" sz="1200" b="0" i="0" kern="1200" dirty="0">
                <a:solidFill>
                  <a:schemeClr val="tx1"/>
                </a:solidFill>
                <a:effectLst/>
                <a:latin typeface="+mn-lt"/>
                <a:ea typeface="+mn-ea"/>
                <a:cs typeface="+mn-cs"/>
              </a:rPr>
              <a:t> web </a:t>
            </a:r>
            <a:r>
              <a:rPr lang="en-US" sz="1200" b="0" i="0" kern="1200" dirty="0" err="1">
                <a:solidFill>
                  <a:schemeClr val="tx1"/>
                </a:solidFill>
                <a:effectLst/>
                <a:latin typeface="+mn-lt"/>
                <a:ea typeface="+mn-ea"/>
                <a:cs typeface="+mn-cs"/>
              </a:rPr>
              <a:t>üzerinden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yaptığınız</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işlemlere</a:t>
            </a:r>
            <a:r>
              <a:rPr lang="en-US" sz="1200" b="0" i="0" kern="1200" dirty="0">
                <a:solidFill>
                  <a:schemeClr val="tx1"/>
                </a:solidFill>
                <a:effectLst/>
                <a:latin typeface="+mn-lt"/>
                <a:ea typeface="+mn-ea"/>
                <a:cs typeface="+mn-cs"/>
              </a:rPr>
              <a:t> tablet </a:t>
            </a:r>
            <a:r>
              <a:rPr lang="en-US" sz="1200" b="0" i="0" kern="1200" dirty="0" err="1">
                <a:solidFill>
                  <a:schemeClr val="tx1"/>
                </a:solidFill>
                <a:effectLst/>
                <a:latin typeface="+mn-lt"/>
                <a:ea typeface="+mn-ea"/>
                <a:cs typeface="+mn-cs"/>
              </a:rPr>
              <a:t>veya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akıllı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telefon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üzerinden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devam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etmenizi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sağlar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Sınırsız</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özgülük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imkanı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sunar</a:t>
            </a:r>
            <a:r>
              <a:rPr lang="en-US" sz="1200" b="0" i="0" kern="1200" dirty="0">
                <a:solidFill>
                  <a:schemeClr val="tx1"/>
                </a:solidFill>
                <a:effectLst/>
                <a:latin typeface="+mn-lt"/>
                <a:ea typeface="+mn-ea"/>
                <a:cs typeface="+mn-cs"/>
              </a:rPr>
              <a:t>.</a:t>
            </a:r>
            <a:endParaRPr lang="tr-TR" sz="1200" b="0" i="0" kern="1200" dirty="0">
              <a:solidFill>
                <a:schemeClr val="tx1"/>
              </a:solidFill>
              <a:effectLst/>
              <a:latin typeface="+mn-lt"/>
              <a:ea typeface="+mn-ea"/>
              <a:cs typeface="+mn-cs"/>
            </a:endParaRPr>
          </a:p>
          <a:p>
            <a:endParaRPr lang="tr-TR" dirty="0"/>
          </a:p>
        </p:txBody>
      </p:sp>
      <p:sp>
        <p:nvSpPr>
          <p:cNvPr id="4" name="Slayt Numarası Yer Tutucusu 3"/>
          <p:cNvSpPr>
            <a:spLocks noGrp="1"/>
          </p:cNvSpPr>
          <p:nvPr>
            <p:ph type="sldNum" sz="quarter" idx="5"/>
          </p:nvPr>
        </p:nvSpPr>
        <p:spPr/>
        <p:txBody>
          <a:bodyPr/>
          <a:lstStyle/>
          <a:p>
            <a:fld id="{9983E7E9-53B7-4E33-941D-483238236C23}" type="slidenum">
              <a:rPr lang="en-US" smtClean="0"/>
              <a:pPr/>
              <a:t>12</a:t>
            </a:fld>
            <a:endParaRPr lang="en-US"/>
          </a:p>
        </p:txBody>
      </p:sp>
    </p:spTree>
    <p:extLst>
      <p:ext uri="{BB962C8B-B14F-4D97-AF65-F5344CB8AC3E}">
        <p14:creationId xmlns:p14="http://schemas.microsoft.com/office/powerpoint/2010/main" val="2918663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sz="1200" b="1" i="0" kern="1200" dirty="0">
                <a:solidFill>
                  <a:schemeClr val="tx1"/>
                </a:solidFill>
                <a:effectLst/>
                <a:latin typeface="+mn-lt"/>
                <a:ea typeface="+mn-ea"/>
                <a:cs typeface="+mn-cs"/>
              </a:rPr>
              <a:t>Google Sheets </a:t>
            </a:r>
            <a:r>
              <a:rPr lang="en-US" sz="1200" b="1" i="0" kern="1200" dirty="0" err="1">
                <a:solidFill>
                  <a:schemeClr val="tx1"/>
                </a:solidFill>
                <a:effectLst/>
                <a:latin typeface="+mn-lt"/>
                <a:ea typeface="+mn-ea"/>
                <a:cs typeface="+mn-cs"/>
              </a:rPr>
              <a:t>Avantajlı</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Yönleri</a:t>
            </a:r>
            <a:endParaRPr lang="tr-TR" sz="1200" b="1"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Google </a:t>
            </a:r>
            <a:r>
              <a:rPr lang="tr-TR" sz="1200" b="0" i="0" kern="1200" dirty="0">
                <a:solidFill>
                  <a:schemeClr val="tx1"/>
                </a:solidFill>
                <a:effectLst/>
                <a:latin typeface="+mn-lt"/>
                <a:ea typeface="+mn-ea"/>
                <a:cs typeface="+mn-cs"/>
              </a:rPr>
              <a:t>Sheets </a:t>
            </a:r>
            <a:r>
              <a:rPr lang="en-US" sz="1200" b="0" i="0" kern="1200" dirty="0" err="1">
                <a:solidFill>
                  <a:schemeClr val="tx1"/>
                </a:solidFill>
                <a:effectLst/>
                <a:latin typeface="+mn-lt"/>
                <a:ea typeface="+mn-ea"/>
                <a:cs typeface="+mn-cs"/>
              </a:rPr>
              <a:t>üzerinden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istediğin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kadar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kullanıcı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ekleyebilirsin</a:t>
            </a:r>
            <a:r>
              <a:rPr lang="en-US" sz="1200" b="0"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Ortak</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bir</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çalışma</a:t>
            </a:r>
            <a:r>
              <a:rPr lang="en-US" sz="1200" b="1"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grubu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bulunan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bireyler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için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özellik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oldukça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iyi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Düzenlediğiniz</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tablolar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üzerine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birden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fazla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kişiyi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ekleyerek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programa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dahil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edebilirsiniz</a:t>
            </a:r>
            <a:r>
              <a:rPr lang="en-US" sz="1200" b="0" i="0" kern="1200" dirty="0">
                <a:solidFill>
                  <a:schemeClr val="tx1"/>
                </a:solidFill>
                <a:effectLst/>
                <a:latin typeface="+mn-lt"/>
                <a:ea typeface="+mn-ea"/>
                <a:cs typeface="+mn-cs"/>
              </a:rPr>
              <a:t>.</a:t>
            </a:r>
            <a:endParaRPr lang="tr-TR"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Uygulamanın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önemli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avantajı</a:t>
            </a:r>
            <a:r>
              <a:rPr lang="en-US" sz="1200" b="0" i="0" kern="1200" dirty="0">
                <a:solidFill>
                  <a:schemeClr val="tx1"/>
                </a:solidFill>
                <a:effectLst/>
                <a:latin typeface="+mn-lt"/>
                <a:ea typeface="+mn-ea"/>
                <a:cs typeface="+mn-cs"/>
              </a:rPr>
              <a:t> da </a:t>
            </a:r>
            <a:r>
              <a:rPr lang="en-US" sz="1200" b="1" i="0" kern="1200" dirty="0">
                <a:solidFill>
                  <a:schemeClr val="tx1"/>
                </a:solidFill>
                <a:effectLst/>
                <a:latin typeface="+mn-lt"/>
                <a:ea typeface="+mn-ea"/>
                <a:cs typeface="+mn-cs"/>
              </a:rPr>
              <a:t>Excel </a:t>
            </a:r>
            <a:r>
              <a:rPr lang="en-US" sz="1200" b="1" i="0" kern="1200" dirty="0" err="1">
                <a:solidFill>
                  <a:schemeClr val="tx1"/>
                </a:solidFill>
                <a:effectLst/>
                <a:latin typeface="+mn-lt"/>
                <a:ea typeface="+mn-ea"/>
                <a:cs typeface="+mn-cs"/>
              </a:rPr>
              <a:t>formatında</a:t>
            </a:r>
            <a:r>
              <a:rPr lang="en-US" sz="1200" b="1"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çalışabilmesidir</a:t>
            </a:r>
            <a:r>
              <a:rPr lang="en-US" sz="1200" b="0" i="0" kern="1200" dirty="0">
                <a:solidFill>
                  <a:schemeClr val="tx1"/>
                </a:solidFill>
                <a:effectLst/>
                <a:latin typeface="+mn-lt"/>
                <a:ea typeface="+mn-ea"/>
                <a:cs typeface="+mn-cs"/>
              </a:rPr>
              <a:t>. Google </a:t>
            </a:r>
            <a:r>
              <a:rPr lang="en-US" sz="1200" b="0" i="0" kern="1200" dirty="0" err="1">
                <a:solidFill>
                  <a:schemeClr val="tx1"/>
                </a:solidFill>
                <a:effectLst/>
                <a:latin typeface="+mn-lt"/>
                <a:ea typeface="+mn-ea"/>
                <a:cs typeface="+mn-cs"/>
              </a:rPr>
              <a:t>üzerinde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çalıştıktan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sonra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uygulamayı</a:t>
            </a:r>
            <a:r>
              <a:rPr lang="en-US" sz="1200" b="0" i="0" kern="1200" dirty="0">
                <a:solidFill>
                  <a:schemeClr val="tx1"/>
                </a:solidFill>
                <a:effectLst/>
                <a:latin typeface="+mn-lt"/>
                <a:ea typeface="+mn-ea"/>
                <a:cs typeface="+mn-cs"/>
              </a:rPr>
              <a:t> MS Office </a:t>
            </a:r>
            <a:r>
              <a:rPr lang="en-US" sz="1200" b="0" i="0" kern="1200" dirty="0" err="1">
                <a:solidFill>
                  <a:schemeClr val="tx1"/>
                </a:solidFill>
                <a:effectLst/>
                <a:latin typeface="+mn-lt"/>
                <a:ea typeface="+mn-ea"/>
                <a:cs typeface="+mn-cs"/>
              </a:rPr>
              <a:t>programında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rahatlıkla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açabilirsiniz</a:t>
            </a:r>
            <a:r>
              <a:rPr lang="en-US" sz="1200" b="0" i="0" kern="1200" dirty="0">
                <a:solidFill>
                  <a:schemeClr val="tx1"/>
                </a:solidFill>
                <a:effectLst/>
                <a:latin typeface="+mn-lt"/>
                <a:ea typeface="+mn-ea"/>
                <a:cs typeface="+mn-cs"/>
              </a:rPr>
              <a:t>.</a:t>
            </a:r>
            <a:endParaRPr lang="tr-TR"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Sheets, Google </a:t>
            </a:r>
            <a:r>
              <a:rPr lang="en-US" sz="1200" b="0" i="0" kern="1200" dirty="0" err="1">
                <a:solidFill>
                  <a:schemeClr val="tx1"/>
                </a:solidFill>
                <a:effectLst/>
                <a:latin typeface="+mn-lt"/>
                <a:ea typeface="+mn-ea"/>
                <a:cs typeface="+mn-cs"/>
              </a:rPr>
              <a:t>ekosisteminin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içinde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alan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birçok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uygulama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beraber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çalışmaktadır</a:t>
            </a:r>
            <a:r>
              <a:rPr lang="en-US" sz="1200" b="0" i="0" kern="1200" dirty="0">
                <a:solidFill>
                  <a:schemeClr val="tx1"/>
                </a:solidFill>
                <a:effectLst/>
                <a:latin typeface="+mn-lt"/>
                <a:ea typeface="+mn-ea"/>
                <a:cs typeface="+mn-cs"/>
              </a:rPr>
              <a:t>.</a:t>
            </a:r>
            <a:endParaRPr lang="tr-TR"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Sheets </a:t>
            </a:r>
            <a:r>
              <a:rPr lang="en-US" sz="1200" b="0" i="0" kern="1200" dirty="0" err="1">
                <a:solidFill>
                  <a:schemeClr val="tx1"/>
                </a:solidFill>
                <a:effectLst/>
                <a:latin typeface="+mn-lt"/>
                <a:ea typeface="+mn-ea"/>
                <a:cs typeface="+mn-cs"/>
              </a:rPr>
              <a:t>programı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ayrıca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birden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fazla</a:t>
            </a:r>
            <a:r>
              <a:rPr lang="en-US" sz="1200" b="0"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eklenti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imkanını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kullanıcısına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sunuyor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Örneğin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tablolar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üzerinden</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3"/>
              </a:rPr>
              <a:t>Google Analytics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Lucidhart</a:t>
            </a:r>
            <a:r>
              <a:rPr lang="en-US" sz="1200" b="0" i="0" kern="1200" dirty="0">
                <a:solidFill>
                  <a:schemeClr val="tx1"/>
                </a:solidFill>
                <a:effectLst/>
                <a:latin typeface="+mn-lt"/>
                <a:ea typeface="+mn-ea"/>
                <a:cs typeface="+mn-cs"/>
              </a:rPr>
              <a:t> Diagrams, Classroom Manager </a:t>
            </a:r>
            <a:r>
              <a:rPr lang="en-US" sz="1200" b="0" i="0" kern="1200" dirty="0" err="1">
                <a:solidFill>
                  <a:schemeClr val="tx1"/>
                </a:solidFill>
                <a:effectLst/>
                <a:latin typeface="+mn-lt"/>
                <a:ea typeface="+mn-ea"/>
                <a:cs typeface="+mn-cs"/>
              </a:rPr>
              <a:t>ve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Flubaroo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gibi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eklentileri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sahip</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olabilirsiniz</a:t>
            </a:r>
            <a:r>
              <a:rPr lang="en-US" sz="1200" b="0" i="0" kern="1200" dirty="0">
                <a:solidFill>
                  <a:schemeClr val="tx1"/>
                </a:solidFill>
                <a:effectLst/>
                <a:latin typeface="+mn-lt"/>
                <a:ea typeface="+mn-ea"/>
                <a:cs typeface="+mn-cs"/>
              </a:rPr>
              <a:t>.</a:t>
            </a:r>
            <a:endParaRPr lang="tr-TR" sz="1200" b="0" i="0" kern="1200" dirty="0">
              <a:solidFill>
                <a:schemeClr val="tx1"/>
              </a:solidFill>
              <a:effectLst/>
              <a:latin typeface="+mn-lt"/>
              <a:ea typeface="+mn-ea"/>
              <a:cs typeface="+mn-cs"/>
            </a:endParaRPr>
          </a:p>
          <a:p>
            <a:endParaRPr lang="tr-TR"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Google e </a:t>
            </a:r>
            <a:r>
              <a:rPr lang="en-US" sz="1200" b="0" i="0" kern="1200" dirty="0" err="1">
                <a:solidFill>
                  <a:schemeClr val="tx1"/>
                </a:solidFill>
                <a:effectLst/>
                <a:latin typeface="+mn-lt"/>
                <a:ea typeface="+mn-ea"/>
                <a:cs typeface="+mn-cs"/>
              </a:rPr>
              <a:t>tablolar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birden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fazla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kişiyi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eklemenizede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imkan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veriyor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Aynı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ortak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çalışma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arkadaşlarınızı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ekleyerek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proje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üzerinde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ya</a:t>
            </a:r>
            <a:r>
              <a:rPr lang="en-US" sz="1200" b="0" i="0" kern="1200" dirty="0">
                <a:solidFill>
                  <a:schemeClr val="tx1"/>
                </a:solidFill>
                <a:effectLst/>
                <a:latin typeface="+mn-lt"/>
                <a:ea typeface="+mn-ea"/>
                <a:cs typeface="+mn-cs"/>
              </a:rPr>
              <a:t> da </a:t>
            </a:r>
            <a:r>
              <a:rPr lang="en-US" sz="1200" b="0" i="0" kern="1200" dirty="0" err="1">
                <a:solidFill>
                  <a:schemeClr val="tx1"/>
                </a:solidFill>
                <a:effectLst/>
                <a:latin typeface="+mn-lt"/>
                <a:ea typeface="+mn-ea"/>
                <a:cs typeface="+mn-cs"/>
              </a:rPr>
              <a:t>içerik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sisteminde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çalışabilirsiniz</a:t>
            </a:r>
            <a:r>
              <a:rPr lang="en-US" sz="1200" b="0" i="0" kern="1200" dirty="0">
                <a:solidFill>
                  <a:schemeClr val="tx1"/>
                </a:solidFill>
                <a:effectLst/>
                <a:latin typeface="+mn-lt"/>
                <a:ea typeface="+mn-ea"/>
                <a:cs typeface="+mn-cs"/>
              </a:rPr>
              <a:t>.</a:t>
            </a:r>
          </a:p>
          <a:p>
            <a:endParaRPr lang="tr-TR" sz="1200" b="1" kern="1200" dirty="0">
              <a:solidFill>
                <a:schemeClr val="tx1"/>
              </a:solidFill>
              <a:latin typeface="+mn-lt"/>
              <a:ea typeface="+mn-ea"/>
              <a:cs typeface="+mn-cs"/>
            </a:endParaRPr>
          </a:p>
        </p:txBody>
      </p:sp>
      <p:sp>
        <p:nvSpPr>
          <p:cNvPr id="4" name="Slayt Numarası Yer Tutucusu 3"/>
          <p:cNvSpPr>
            <a:spLocks noGrp="1"/>
          </p:cNvSpPr>
          <p:nvPr>
            <p:ph type="sldNum" sz="quarter" idx="5"/>
          </p:nvPr>
        </p:nvSpPr>
        <p:spPr/>
        <p:txBody>
          <a:bodyPr/>
          <a:lstStyle/>
          <a:p>
            <a:fld id="{9983E7E9-53B7-4E33-941D-483238236C23}" type="slidenum">
              <a:rPr lang="en-US" smtClean="0"/>
              <a:pPr/>
              <a:t>13</a:t>
            </a:fld>
            <a:endParaRPr lang="en-US"/>
          </a:p>
        </p:txBody>
      </p:sp>
    </p:spTree>
    <p:extLst>
      <p:ext uri="{BB962C8B-B14F-4D97-AF65-F5344CB8AC3E}">
        <p14:creationId xmlns:p14="http://schemas.microsoft.com/office/powerpoint/2010/main" val="2874174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sz="1200" b="0" i="0" kern="1200" dirty="0">
                <a:solidFill>
                  <a:schemeClr val="tx1"/>
                </a:solidFill>
                <a:effectLst/>
                <a:latin typeface="+mn-lt"/>
                <a:ea typeface="+mn-ea"/>
                <a:cs typeface="+mn-cs"/>
              </a:rPr>
              <a:t>Google </a:t>
            </a:r>
            <a:r>
              <a:rPr lang="tr-TR" sz="1200" b="0" i="0" kern="1200" dirty="0">
                <a:solidFill>
                  <a:schemeClr val="tx1"/>
                </a:solidFill>
                <a:effectLst/>
                <a:latin typeface="+mn-lt"/>
                <a:ea typeface="+mn-ea"/>
                <a:cs typeface="+mn-cs"/>
              </a:rPr>
              <a:t>Sheets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kullanıcıların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elektronik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tablo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oluşturmasına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imkan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sağlayan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uygulamadır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Uygulamanın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içinde</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3"/>
              </a:rPr>
              <a:t>Google Drive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hizmetinin</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yer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aldığı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sistemden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oluşmaktadır</a:t>
            </a:r>
            <a:r>
              <a:rPr lang="en-US" sz="1200" b="0" i="0" kern="1200" dirty="0">
                <a:solidFill>
                  <a:schemeClr val="tx1"/>
                </a:solidFill>
                <a:effectLst/>
                <a:latin typeface="+mn-lt"/>
                <a:ea typeface="+mn-ea"/>
                <a:cs typeface="+mn-cs"/>
              </a:rPr>
              <a:t>. Google Sheets, </a:t>
            </a:r>
            <a:r>
              <a:rPr lang="en-US" sz="1200" b="1" i="0" kern="1200" dirty="0">
                <a:solidFill>
                  <a:schemeClr val="tx1"/>
                </a:solidFill>
                <a:effectLst/>
                <a:latin typeface="+mn-lt"/>
                <a:ea typeface="+mn-ea"/>
                <a:cs typeface="+mn-cs"/>
              </a:rPr>
              <a:t>MS Excel </a:t>
            </a:r>
            <a:r>
              <a:rPr lang="en-US" sz="1200" b="1" i="0" kern="1200" dirty="0" err="1">
                <a:solidFill>
                  <a:schemeClr val="tx1"/>
                </a:solidFill>
                <a:effectLst/>
                <a:latin typeface="+mn-lt"/>
                <a:ea typeface="+mn-ea"/>
                <a:cs typeface="+mn-cs"/>
              </a:rPr>
              <a:t>programının</a:t>
            </a:r>
            <a:r>
              <a:rPr lang="en-US" sz="1200" b="1" i="0" kern="1200" dirty="0">
                <a:solidFill>
                  <a:schemeClr val="tx1"/>
                </a:solidFill>
                <a:effectLst/>
                <a:latin typeface="+mn-lt"/>
                <a:ea typeface="+mn-ea"/>
                <a:cs typeface="+mn-cs"/>
              </a:rPr>
              <a:t> modern </a:t>
            </a:r>
            <a:r>
              <a:rPr lang="en-US" sz="1200" b="1" i="0" kern="1200" dirty="0" err="1">
                <a:solidFill>
                  <a:schemeClr val="tx1"/>
                </a:solidFill>
                <a:effectLst/>
                <a:latin typeface="+mn-lt"/>
                <a:ea typeface="+mn-ea"/>
                <a:cs typeface="+mn-cs"/>
              </a:rPr>
              <a:t>hali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olarak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tanımlanır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Aynı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zamanda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uygulama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dökümanlar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slaytlar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programları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entegreli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şekilde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çalışmaktadır</a:t>
            </a:r>
            <a:r>
              <a:rPr lang="en-US" sz="1200" b="0" i="0" kern="1200" dirty="0">
                <a:solidFill>
                  <a:schemeClr val="tx1"/>
                </a:solidFill>
                <a:effectLst/>
                <a:latin typeface="+mn-lt"/>
                <a:ea typeface="+mn-ea"/>
                <a:cs typeface="+mn-cs"/>
              </a:rPr>
              <a:t>.</a:t>
            </a:r>
            <a:endParaRPr lang="tr-TR" sz="1200" b="0" i="0" kern="1200" dirty="0">
              <a:solidFill>
                <a:schemeClr val="tx1"/>
              </a:solidFill>
              <a:effectLst/>
              <a:latin typeface="+mn-lt"/>
              <a:ea typeface="+mn-ea"/>
              <a:cs typeface="+mn-cs"/>
            </a:endParaRPr>
          </a:p>
          <a:p>
            <a:endParaRPr lang="tr-TR"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Google </a:t>
            </a:r>
            <a:r>
              <a:rPr lang="tr-TR" sz="1200" b="0" i="0" kern="1200" dirty="0" err="1">
                <a:solidFill>
                  <a:schemeClr val="tx1"/>
                </a:solidFill>
                <a:effectLst/>
                <a:latin typeface="+mn-lt"/>
                <a:ea typeface="+mn-ea"/>
                <a:cs typeface="+mn-cs"/>
              </a:rPr>
              <a:t>sheets</a:t>
            </a:r>
            <a:r>
              <a:rPr lang="en-US" sz="1200" b="0" i="0" kern="1200" dirty="0">
                <a:solidFill>
                  <a:schemeClr val="tx1"/>
                </a:solidFill>
                <a:effectLst/>
                <a:latin typeface="+mn-lt"/>
                <a:ea typeface="+mn-ea"/>
                <a:cs typeface="+mn-cs"/>
              </a:rPr>
              <a:t>, ilk </a:t>
            </a:r>
            <a:r>
              <a:rPr lang="en-US" sz="1200" b="0" i="0" kern="1200" dirty="0" err="1">
                <a:solidFill>
                  <a:schemeClr val="tx1"/>
                </a:solidFill>
                <a:effectLst/>
                <a:latin typeface="+mn-lt"/>
                <a:ea typeface="+mn-ea"/>
                <a:cs typeface="+mn-cs"/>
              </a:rPr>
              <a:t>olarak</a:t>
            </a:r>
            <a:r>
              <a:rPr lang="en-US" sz="1200" b="0" i="0" kern="1200" dirty="0">
                <a:solidFill>
                  <a:schemeClr val="tx1"/>
                </a:solidFill>
                <a:effectLst/>
                <a:latin typeface="+mn-lt"/>
                <a:ea typeface="+mn-ea"/>
                <a:cs typeface="+mn-cs"/>
              </a:rPr>
              <a:t> 9 Mart 2006 </a:t>
            </a:r>
            <a:r>
              <a:rPr lang="en-US" sz="1200" b="0" i="0" kern="1200" dirty="0" err="1">
                <a:solidFill>
                  <a:schemeClr val="tx1"/>
                </a:solidFill>
                <a:effectLst/>
                <a:latin typeface="+mn-lt"/>
                <a:ea typeface="+mn-ea"/>
                <a:cs typeface="+mn-cs"/>
              </a:rPr>
              <a:t>yılında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ortaya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çıktı</a:t>
            </a:r>
            <a:r>
              <a:rPr lang="en-US" sz="1200" b="0" i="0" kern="1200" dirty="0">
                <a:solidFill>
                  <a:schemeClr val="tx1"/>
                </a:solidFill>
                <a:effectLst/>
                <a:latin typeface="+mn-lt"/>
                <a:ea typeface="+mn-ea"/>
                <a:cs typeface="+mn-cs"/>
              </a:rPr>
              <a:t>. İlk </a:t>
            </a:r>
            <a:r>
              <a:rPr lang="en-US" sz="1200" b="0" i="0" kern="1200" dirty="0" err="1">
                <a:solidFill>
                  <a:schemeClr val="tx1"/>
                </a:solidFill>
                <a:effectLst/>
                <a:latin typeface="+mn-lt"/>
                <a:ea typeface="+mn-ea"/>
                <a:cs typeface="+mn-cs"/>
              </a:rPr>
              <a:t>çıktığı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yıl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itibariyle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sınırlı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hizmet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sağladı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Daha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sonrasında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uygulama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a:t>
            </a:r>
            <a:r>
              <a:rPr lang="en-US" sz="1200" b="0" i="0" kern="1200" dirty="0">
                <a:solidFill>
                  <a:schemeClr val="tx1"/>
                </a:solidFill>
                <a:effectLst/>
                <a:latin typeface="+mn-lt"/>
                <a:ea typeface="+mn-ea"/>
                <a:cs typeface="+mn-cs"/>
              </a:rPr>
              <a:t> beta </a:t>
            </a:r>
            <a:r>
              <a:rPr lang="en-US" sz="1200" b="0" i="0" kern="1200" dirty="0" err="1">
                <a:solidFill>
                  <a:schemeClr val="tx1"/>
                </a:solidFill>
                <a:effectLst/>
                <a:latin typeface="+mn-lt"/>
                <a:ea typeface="+mn-ea"/>
                <a:cs typeface="+mn-cs"/>
              </a:rPr>
              <a:t>sürümü</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geniş</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kullanıma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geçti</a:t>
            </a:r>
            <a:r>
              <a:rPr lang="en-US" sz="1200" b="0" i="0" kern="1200" dirty="0">
                <a:solidFill>
                  <a:schemeClr val="tx1"/>
                </a:solidFill>
                <a:effectLst/>
                <a:latin typeface="+mn-lt"/>
                <a:ea typeface="+mn-ea"/>
                <a:cs typeface="+mn-cs"/>
              </a:rPr>
              <a:t>. Son </a:t>
            </a:r>
            <a:r>
              <a:rPr lang="en-US" sz="1200" b="0" i="0" kern="1200" dirty="0" err="1">
                <a:solidFill>
                  <a:schemeClr val="tx1"/>
                </a:solidFill>
                <a:effectLst/>
                <a:latin typeface="+mn-lt"/>
                <a:ea typeface="+mn-ea"/>
                <a:cs typeface="+mn-cs"/>
              </a:rPr>
              <a:t>olarak</a:t>
            </a:r>
            <a:r>
              <a:rPr lang="en-US" sz="1200" b="0" i="0" kern="1200" dirty="0">
                <a:solidFill>
                  <a:schemeClr val="tx1"/>
                </a:solidFill>
                <a:effectLst/>
                <a:latin typeface="+mn-lt"/>
                <a:ea typeface="+mn-ea"/>
                <a:cs typeface="+mn-cs"/>
              </a:rPr>
              <a:t> da tam </a:t>
            </a:r>
            <a:r>
              <a:rPr lang="en-US" sz="1200" b="0" i="0" kern="1200" dirty="0" err="1">
                <a:solidFill>
                  <a:schemeClr val="tx1"/>
                </a:solidFill>
                <a:effectLst/>
                <a:latin typeface="+mn-lt"/>
                <a:ea typeface="+mn-ea"/>
                <a:cs typeface="+mn-cs"/>
              </a:rPr>
              <a:t>kapsamlı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kullanıma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açıldı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günümüzde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ki</a:t>
            </a:r>
            <a:r>
              <a:rPr lang="en-US" sz="1200" b="0" i="0" kern="1200" dirty="0">
                <a:solidFill>
                  <a:schemeClr val="tx1"/>
                </a:solidFill>
                <a:effectLst/>
                <a:latin typeface="+mn-lt"/>
                <a:ea typeface="+mn-ea"/>
                <a:cs typeface="+mn-cs"/>
              </a:rPr>
              <a:t> son </a:t>
            </a:r>
            <a:r>
              <a:rPr lang="en-US" sz="1200" b="0" i="0" kern="1200" dirty="0" err="1">
                <a:solidFill>
                  <a:schemeClr val="tx1"/>
                </a:solidFill>
                <a:effectLst/>
                <a:latin typeface="+mn-lt"/>
                <a:ea typeface="+mn-ea"/>
                <a:cs typeface="+mn-cs"/>
              </a:rPr>
              <a:t>halini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aldı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Fakat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uygulamaya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yıllar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içinde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birden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fazla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güncelleme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geldi</a:t>
            </a:r>
            <a:r>
              <a:rPr lang="en-US" sz="1200" b="0" i="0" kern="1200" dirty="0">
                <a:solidFill>
                  <a:schemeClr val="tx1"/>
                </a:solidFill>
                <a:effectLst/>
                <a:latin typeface="+mn-lt"/>
                <a:ea typeface="+mn-ea"/>
                <a:cs typeface="+mn-cs"/>
              </a:rPr>
              <a:t>. Bu </a:t>
            </a:r>
            <a:r>
              <a:rPr lang="en-US" sz="1200" b="0" i="0" kern="1200" dirty="0" err="1">
                <a:solidFill>
                  <a:schemeClr val="tx1"/>
                </a:solidFill>
                <a:effectLst/>
                <a:latin typeface="+mn-lt"/>
                <a:ea typeface="+mn-ea"/>
                <a:cs typeface="+mn-cs"/>
              </a:rPr>
              <a:t>sayede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daha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pratik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basit</a:t>
            </a:r>
            <a:r>
              <a:rPr lang="en-US" sz="1200" b="0" i="0" kern="1200" dirty="0">
                <a:solidFill>
                  <a:schemeClr val="tx1"/>
                </a:solidFill>
                <a:effectLst/>
                <a:latin typeface="+mn-lt"/>
                <a:ea typeface="+mn-ea"/>
                <a:cs typeface="+mn-cs"/>
              </a:rPr>
              <a:t> hale </a:t>
            </a:r>
            <a:r>
              <a:rPr lang="en-US" sz="1200" b="0" i="0" kern="1200" dirty="0" err="1">
                <a:solidFill>
                  <a:schemeClr val="tx1"/>
                </a:solidFill>
                <a:effectLst/>
                <a:latin typeface="+mn-lt"/>
                <a:ea typeface="+mn-ea"/>
                <a:cs typeface="+mn-cs"/>
              </a:rPr>
              <a:t>getirildi</a:t>
            </a:r>
            <a:r>
              <a:rPr lang="en-US" sz="1200" b="0" i="0" kern="1200" dirty="0">
                <a:solidFill>
                  <a:schemeClr val="tx1"/>
                </a:solidFill>
                <a:effectLst/>
                <a:latin typeface="+mn-lt"/>
                <a:ea typeface="+mn-ea"/>
                <a:cs typeface="+mn-cs"/>
              </a:rPr>
              <a:t>. </a:t>
            </a:r>
            <a:endParaRPr lang="tr-TR" sz="1200" b="1" kern="1200" dirty="0">
              <a:solidFill>
                <a:schemeClr val="tx1"/>
              </a:solidFill>
              <a:latin typeface="+mn-lt"/>
              <a:ea typeface="+mn-ea"/>
              <a:cs typeface="+mn-cs"/>
            </a:endParaRPr>
          </a:p>
          <a:p>
            <a:endParaRPr lang="tr-TR" dirty="0"/>
          </a:p>
        </p:txBody>
      </p:sp>
      <p:sp>
        <p:nvSpPr>
          <p:cNvPr id="4" name="Slayt Numarası Yer Tutucusu 3"/>
          <p:cNvSpPr>
            <a:spLocks noGrp="1"/>
          </p:cNvSpPr>
          <p:nvPr>
            <p:ph type="sldNum" sz="quarter" idx="5"/>
          </p:nvPr>
        </p:nvSpPr>
        <p:spPr/>
        <p:txBody>
          <a:bodyPr/>
          <a:lstStyle/>
          <a:p>
            <a:fld id="{9983E7E9-53B7-4E33-941D-483238236C23}" type="slidenum">
              <a:rPr lang="en-US" smtClean="0"/>
              <a:pPr/>
              <a:t>14</a:t>
            </a:fld>
            <a:endParaRPr lang="en-US"/>
          </a:p>
        </p:txBody>
      </p:sp>
    </p:spTree>
    <p:extLst>
      <p:ext uri="{BB962C8B-B14F-4D97-AF65-F5344CB8AC3E}">
        <p14:creationId xmlns:p14="http://schemas.microsoft.com/office/powerpoint/2010/main" val="2550446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F790B39B-A523-D64F-A8DF-66C592584D46}"/>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A033A362-7916-DD4E-A628-14A7A7B819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FC6CD33D-1A33-3F49-9F70-0A9147FE5B86}"/>
              </a:ext>
            </a:extLst>
          </p:cNvPr>
          <p:cNvSpPr>
            <a:spLocks noGrp="1"/>
          </p:cNvSpPr>
          <p:nvPr>
            <p:ph type="dt" sz="half" idx="10"/>
          </p:nvPr>
        </p:nvSpPr>
        <p:spPr/>
        <p:txBody>
          <a:bodyPr/>
          <a:lstStyle/>
          <a:p>
            <a:fld id="{82EDB8D0-98ED-4B86-9D5F-E61ADC70144D}" type="datetimeFigureOut">
              <a:rPr lang="en-US" smtClean="0"/>
              <a:pPr/>
              <a:t>7/28/2023</a:t>
            </a:fld>
            <a:endParaRPr lang="en-US" dirty="0"/>
          </a:p>
        </p:txBody>
      </p:sp>
      <p:sp>
        <p:nvSpPr>
          <p:cNvPr id="5" name="Alt Bilgi Yer Tutucusu 4">
            <a:extLst>
              <a:ext uri="{FF2B5EF4-FFF2-40B4-BE49-F238E27FC236}">
                <a16:creationId xmlns:a16="http://schemas.microsoft.com/office/drawing/2014/main" id="{F1453F30-9654-7241-9979-65298E250B22}"/>
              </a:ext>
            </a:extLst>
          </p:cNvPr>
          <p:cNvSpPr>
            <a:spLocks noGrp="1"/>
          </p:cNvSpPr>
          <p:nvPr>
            <p:ph type="ftr" sz="quarter" idx="11"/>
          </p:nvPr>
        </p:nvSpPr>
        <p:spPr/>
        <p:txBody>
          <a:bodyPr/>
          <a:lstStyle/>
          <a:p>
            <a:endParaRPr lang="en-US"/>
          </a:p>
        </p:txBody>
      </p:sp>
      <p:sp>
        <p:nvSpPr>
          <p:cNvPr id="6" name="Slayt Numarası Yer Tutucusu 5">
            <a:extLst>
              <a:ext uri="{FF2B5EF4-FFF2-40B4-BE49-F238E27FC236}">
                <a16:creationId xmlns:a16="http://schemas.microsoft.com/office/drawing/2014/main" id="{FF3179F3-4CC1-424D-82EB-D9BC5ACE3A02}"/>
              </a:ext>
            </a:extLst>
          </p:cNvPr>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852787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0BB76464-0B29-0C44-A3D6-D7D552AB783B}"/>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0656FF19-0BAA-1642-BCB5-07DF67559892}"/>
              </a:ext>
            </a:extLst>
          </p:cNvPr>
          <p:cNvSpPr>
            <a:spLocks noGrp="1"/>
          </p:cNvSpPr>
          <p:nvPr>
            <p:ph type="body" orient="vert" idx="1"/>
          </p:nvPr>
        </p:nvSpPr>
        <p:spPr/>
        <p:txBody>
          <a:bodyPr vert="eaVert"/>
          <a:lstStyle/>
          <a:p>
            <a:r>
              <a:rPr lang="tr-TR"/>
              <a:t>Asıl metin stillerini düzenle
İkinci düzey
Üçüncü düzey
Dördüncü düzey
Beşinci düzey</a:t>
            </a:r>
          </a:p>
        </p:txBody>
      </p:sp>
      <p:sp>
        <p:nvSpPr>
          <p:cNvPr id="4" name="Veri Yer Tutucusu 3">
            <a:extLst>
              <a:ext uri="{FF2B5EF4-FFF2-40B4-BE49-F238E27FC236}">
                <a16:creationId xmlns:a16="http://schemas.microsoft.com/office/drawing/2014/main" id="{E1B14701-F230-5744-823C-73099A5E32CD}"/>
              </a:ext>
            </a:extLst>
          </p:cNvPr>
          <p:cNvSpPr>
            <a:spLocks noGrp="1"/>
          </p:cNvSpPr>
          <p:nvPr>
            <p:ph type="dt" sz="half" idx="10"/>
          </p:nvPr>
        </p:nvSpPr>
        <p:spPr/>
        <p:txBody>
          <a:bodyPr/>
          <a:lstStyle/>
          <a:p>
            <a:fld id="{82EDB8D0-98ED-4B86-9D5F-E61ADC70144D}" type="datetimeFigureOut">
              <a:rPr lang="en-US" smtClean="0"/>
              <a:pPr/>
              <a:t>7/28/2023</a:t>
            </a:fld>
            <a:endParaRPr lang="en-US" dirty="0"/>
          </a:p>
        </p:txBody>
      </p:sp>
      <p:sp>
        <p:nvSpPr>
          <p:cNvPr id="5" name="Alt Bilgi Yer Tutucusu 4">
            <a:extLst>
              <a:ext uri="{FF2B5EF4-FFF2-40B4-BE49-F238E27FC236}">
                <a16:creationId xmlns:a16="http://schemas.microsoft.com/office/drawing/2014/main" id="{34340E68-6F5E-7943-8B94-B2C798A5B555}"/>
              </a:ext>
            </a:extLst>
          </p:cNvPr>
          <p:cNvSpPr>
            <a:spLocks noGrp="1"/>
          </p:cNvSpPr>
          <p:nvPr>
            <p:ph type="ftr" sz="quarter" idx="11"/>
          </p:nvPr>
        </p:nvSpPr>
        <p:spPr/>
        <p:txBody>
          <a:bodyPr/>
          <a:lstStyle/>
          <a:p>
            <a:endParaRPr lang="en-US"/>
          </a:p>
        </p:txBody>
      </p:sp>
      <p:sp>
        <p:nvSpPr>
          <p:cNvPr id="6" name="Slayt Numarası Yer Tutucusu 5">
            <a:extLst>
              <a:ext uri="{FF2B5EF4-FFF2-40B4-BE49-F238E27FC236}">
                <a16:creationId xmlns:a16="http://schemas.microsoft.com/office/drawing/2014/main" id="{A879ACFC-0884-2A40-AB28-F00AE26AB3B4}"/>
              </a:ext>
            </a:extLst>
          </p:cNvPr>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33682504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BC80CDB1-3BDC-8443-BF56-BB7254806DF0}"/>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7CF48A28-429C-8C4D-B308-1F2BE78B3031}"/>
              </a:ext>
            </a:extLst>
          </p:cNvPr>
          <p:cNvSpPr>
            <a:spLocks noGrp="1"/>
          </p:cNvSpPr>
          <p:nvPr>
            <p:ph type="body" orient="vert" idx="1"/>
          </p:nvPr>
        </p:nvSpPr>
        <p:spPr>
          <a:xfrm>
            <a:off x="838200" y="365125"/>
            <a:ext cx="7734300" cy="5811838"/>
          </a:xfrm>
        </p:spPr>
        <p:txBody>
          <a:bodyPr vert="eaVert"/>
          <a:lstStyle/>
          <a:p>
            <a:r>
              <a:rPr lang="tr-TR"/>
              <a:t>Asıl metin stillerini düzenle
İkinci düzey
Üçüncü düzey
Dördüncü düzey
Beşinci düzey</a:t>
            </a:r>
          </a:p>
        </p:txBody>
      </p:sp>
      <p:sp>
        <p:nvSpPr>
          <p:cNvPr id="4" name="Veri Yer Tutucusu 3">
            <a:extLst>
              <a:ext uri="{FF2B5EF4-FFF2-40B4-BE49-F238E27FC236}">
                <a16:creationId xmlns:a16="http://schemas.microsoft.com/office/drawing/2014/main" id="{8465A9F3-D26F-5B4A-8A06-B4E3AECA2CDF}"/>
              </a:ext>
            </a:extLst>
          </p:cNvPr>
          <p:cNvSpPr>
            <a:spLocks noGrp="1"/>
          </p:cNvSpPr>
          <p:nvPr>
            <p:ph type="dt" sz="half" idx="10"/>
          </p:nvPr>
        </p:nvSpPr>
        <p:spPr/>
        <p:txBody>
          <a:bodyPr/>
          <a:lstStyle/>
          <a:p>
            <a:fld id="{82EDB8D0-98ED-4B86-9D5F-E61ADC70144D}" type="datetimeFigureOut">
              <a:rPr lang="en-US" smtClean="0"/>
              <a:pPr/>
              <a:t>7/28/2023</a:t>
            </a:fld>
            <a:endParaRPr lang="en-US" dirty="0"/>
          </a:p>
        </p:txBody>
      </p:sp>
      <p:sp>
        <p:nvSpPr>
          <p:cNvPr id="5" name="Alt Bilgi Yer Tutucusu 4">
            <a:extLst>
              <a:ext uri="{FF2B5EF4-FFF2-40B4-BE49-F238E27FC236}">
                <a16:creationId xmlns:a16="http://schemas.microsoft.com/office/drawing/2014/main" id="{5F09CBF2-7DD5-8042-A4A4-A8A5A2E9FABE}"/>
              </a:ext>
            </a:extLst>
          </p:cNvPr>
          <p:cNvSpPr>
            <a:spLocks noGrp="1"/>
          </p:cNvSpPr>
          <p:nvPr>
            <p:ph type="ftr" sz="quarter" idx="11"/>
          </p:nvPr>
        </p:nvSpPr>
        <p:spPr/>
        <p:txBody>
          <a:bodyPr/>
          <a:lstStyle/>
          <a:p>
            <a:endParaRPr lang="en-US"/>
          </a:p>
        </p:txBody>
      </p:sp>
      <p:sp>
        <p:nvSpPr>
          <p:cNvPr id="6" name="Slayt Numarası Yer Tutucusu 5">
            <a:extLst>
              <a:ext uri="{FF2B5EF4-FFF2-40B4-BE49-F238E27FC236}">
                <a16:creationId xmlns:a16="http://schemas.microsoft.com/office/drawing/2014/main" id="{5C197823-B2EC-634B-B4A1-C03A05BC3997}"/>
              </a:ext>
            </a:extLst>
          </p:cNvPr>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32863740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pic>
        <p:nvPicPr>
          <p:cNvPr id="5" name="Resim 4" descr="metin içeren bir resim&#10;&#10;Açıklama otomatik olarak oluşturuldu">
            <a:extLst>
              <a:ext uri="{FF2B5EF4-FFF2-40B4-BE49-F238E27FC236}">
                <a16:creationId xmlns:a16="http://schemas.microsoft.com/office/drawing/2014/main" id="{4B2DFB47-9C25-494A-A287-EB687899C68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6" name="Metin Yer Tutucusu 2">
            <a:extLst>
              <a:ext uri="{FF2B5EF4-FFF2-40B4-BE49-F238E27FC236}">
                <a16:creationId xmlns:a16="http://schemas.microsoft.com/office/drawing/2014/main" id="{A045C807-D1F3-41A0-B462-AF5A78CDB23E}"/>
              </a:ext>
            </a:extLst>
          </p:cNvPr>
          <p:cNvSpPr>
            <a:spLocks noGrp="1"/>
          </p:cNvSpPr>
          <p:nvPr>
            <p:ph type="body" idx="1" hasCustomPrompt="1"/>
          </p:nvPr>
        </p:nvSpPr>
        <p:spPr>
          <a:xfrm>
            <a:off x="4385761" y="2110399"/>
            <a:ext cx="3862127" cy="660233"/>
          </a:xfrm>
          <a:prstGeom prst="rect">
            <a:avLst/>
          </a:prstGeom>
        </p:spPr>
        <p:txBody>
          <a:bodyPr/>
          <a:lstStyle>
            <a:lvl1pPr marL="0" indent="0">
              <a:buNone/>
              <a:defRPr sz="4000">
                <a:solidFill>
                  <a:srgbClr val="7603CD"/>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dirty="0"/>
              <a:t>BATCH</a:t>
            </a:r>
          </a:p>
        </p:txBody>
      </p:sp>
      <p:sp>
        <p:nvSpPr>
          <p:cNvPr id="18" name="Metin Yer Tutucusu 2">
            <a:extLst>
              <a:ext uri="{FF2B5EF4-FFF2-40B4-BE49-F238E27FC236}">
                <a16:creationId xmlns:a16="http://schemas.microsoft.com/office/drawing/2014/main" id="{883D7A1C-9D47-48E8-866E-E3301FB1D9B3}"/>
              </a:ext>
            </a:extLst>
          </p:cNvPr>
          <p:cNvSpPr>
            <a:spLocks noGrp="1"/>
          </p:cNvSpPr>
          <p:nvPr>
            <p:ph type="body" idx="10" hasCustomPrompt="1"/>
          </p:nvPr>
        </p:nvSpPr>
        <p:spPr>
          <a:xfrm>
            <a:off x="4385761" y="2841919"/>
            <a:ext cx="3862127" cy="660233"/>
          </a:xfrm>
          <a:prstGeom prst="rect">
            <a:avLst/>
          </a:prstGeom>
        </p:spPr>
        <p:txBody>
          <a:bodyPr/>
          <a:lstStyle>
            <a:lvl1pPr marL="0" indent="0">
              <a:buNone/>
              <a:defRPr sz="4000" b="1">
                <a:solidFill>
                  <a:srgbClr val="7603CD"/>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dirty="0"/>
              <a:t>SELENIUM</a:t>
            </a:r>
          </a:p>
        </p:txBody>
      </p:sp>
      <p:sp>
        <p:nvSpPr>
          <p:cNvPr id="19" name="Metin Yer Tutucusu 2">
            <a:extLst>
              <a:ext uri="{FF2B5EF4-FFF2-40B4-BE49-F238E27FC236}">
                <a16:creationId xmlns:a16="http://schemas.microsoft.com/office/drawing/2014/main" id="{49D443E9-2E64-43DD-9DF9-FFF18E348244}"/>
              </a:ext>
            </a:extLst>
          </p:cNvPr>
          <p:cNvSpPr>
            <a:spLocks noGrp="1"/>
          </p:cNvSpPr>
          <p:nvPr>
            <p:ph type="body" idx="11" hasCustomPrompt="1"/>
          </p:nvPr>
        </p:nvSpPr>
        <p:spPr>
          <a:xfrm>
            <a:off x="4385761" y="3582583"/>
            <a:ext cx="3862127" cy="660233"/>
          </a:xfrm>
          <a:prstGeom prst="rect">
            <a:avLst/>
          </a:prstGeom>
        </p:spPr>
        <p:txBody>
          <a:bodyPr/>
          <a:lstStyle>
            <a:lvl1pPr marL="0" indent="0">
              <a:buNone/>
              <a:defRPr sz="4000">
                <a:solidFill>
                  <a:srgbClr val="7603CD"/>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dirty="0"/>
              <a:t>10.12.2021</a:t>
            </a:r>
          </a:p>
        </p:txBody>
      </p:sp>
      <p:sp>
        <p:nvSpPr>
          <p:cNvPr id="20" name="Metin Yer Tutucusu 2">
            <a:extLst>
              <a:ext uri="{FF2B5EF4-FFF2-40B4-BE49-F238E27FC236}">
                <a16:creationId xmlns:a16="http://schemas.microsoft.com/office/drawing/2014/main" id="{9A350331-B818-45A3-AA85-8DDD87A8B4FD}"/>
              </a:ext>
            </a:extLst>
          </p:cNvPr>
          <p:cNvSpPr>
            <a:spLocks noGrp="1"/>
          </p:cNvSpPr>
          <p:nvPr>
            <p:ph type="body" idx="12" hasCustomPrompt="1"/>
          </p:nvPr>
        </p:nvSpPr>
        <p:spPr>
          <a:xfrm>
            <a:off x="4385761" y="4277527"/>
            <a:ext cx="3862127" cy="660233"/>
          </a:xfrm>
          <a:prstGeom prst="rect">
            <a:avLst/>
          </a:prstGeom>
        </p:spPr>
        <p:txBody>
          <a:bodyPr/>
          <a:lstStyle>
            <a:lvl1pPr marL="0" indent="0">
              <a:buNone/>
              <a:defRPr sz="4000" b="1">
                <a:solidFill>
                  <a:srgbClr val="7603CD"/>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dirty="0"/>
              <a:t>LOCATORS</a:t>
            </a:r>
          </a:p>
        </p:txBody>
      </p:sp>
    </p:spTree>
    <p:extLst>
      <p:ext uri="{BB962C8B-B14F-4D97-AF65-F5344CB8AC3E}">
        <p14:creationId xmlns:p14="http://schemas.microsoft.com/office/powerpoint/2010/main" val="20260916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resentation Title">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D6A942E9-B88B-4488-956A-1FDFB7DF607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192000" cy="4818185"/>
          </a:xfrm>
          <a:prstGeom prst="rect">
            <a:avLst/>
          </a:prstGeom>
        </p:spPr>
      </p:pic>
      <p:sp>
        <p:nvSpPr>
          <p:cNvPr id="2" name="Başlık 1">
            <a:extLst>
              <a:ext uri="{FF2B5EF4-FFF2-40B4-BE49-F238E27FC236}">
                <a16:creationId xmlns:a16="http://schemas.microsoft.com/office/drawing/2014/main" id="{4ECB2E09-6F40-4FFB-8E34-A84E362B54B2}"/>
              </a:ext>
            </a:extLst>
          </p:cNvPr>
          <p:cNvSpPr>
            <a:spLocks noGrp="1"/>
          </p:cNvSpPr>
          <p:nvPr>
            <p:ph type="title" hasCustomPrompt="1"/>
          </p:nvPr>
        </p:nvSpPr>
        <p:spPr>
          <a:xfrm>
            <a:off x="2543907" y="3645105"/>
            <a:ext cx="9454662" cy="1110395"/>
          </a:xfrm>
          <a:prstGeom prst="rect">
            <a:avLst/>
          </a:prstGeom>
        </p:spPr>
        <p:txBody>
          <a:bodyPr anchor="ctr"/>
          <a:lstStyle>
            <a:lvl1pPr>
              <a:defRPr b="1">
                <a:solidFill>
                  <a:schemeClr val="tx1">
                    <a:lumMod val="75000"/>
                    <a:lumOff val="25000"/>
                  </a:schemeClr>
                </a:solidFill>
                <a:latin typeface="Century Gothic" panose="020B0502020202020204" pitchFamily="34" charset="0"/>
              </a:defRPr>
            </a:lvl1pPr>
          </a:lstStyle>
          <a:p>
            <a:r>
              <a:rPr lang="tr-TR" dirty="0"/>
              <a:t>Başlık ekleyebilirsiniz</a:t>
            </a:r>
          </a:p>
        </p:txBody>
      </p:sp>
      <p:sp>
        <p:nvSpPr>
          <p:cNvPr id="9" name="Metin Yer Tutucusu 8">
            <a:extLst>
              <a:ext uri="{FF2B5EF4-FFF2-40B4-BE49-F238E27FC236}">
                <a16:creationId xmlns:a16="http://schemas.microsoft.com/office/drawing/2014/main" id="{BDE3E704-D569-4FD5-B866-4250BD7F5605}"/>
              </a:ext>
            </a:extLst>
          </p:cNvPr>
          <p:cNvSpPr>
            <a:spLocks noGrp="1"/>
          </p:cNvSpPr>
          <p:nvPr>
            <p:ph type="body" sz="quarter" idx="10" hasCustomPrompt="1"/>
          </p:nvPr>
        </p:nvSpPr>
        <p:spPr>
          <a:xfrm>
            <a:off x="5556250" y="5153025"/>
            <a:ext cx="6442075" cy="614363"/>
          </a:xfrm>
          <a:prstGeom prst="rect">
            <a:avLst/>
          </a:prstGeom>
        </p:spPr>
        <p:txBody>
          <a:bodyPr/>
          <a:lstStyle>
            <a:lvl1pPr marL="0" indent="0">
              <a:buNone/>
              <a:defRPr>
                <a:latin typeface="Century Gothic" panose="020B0502020202020204" pitchFamily="34" charset="0"/>
              </a:defRPr>
            </a:lvl1pPr>
          </a:lstStyle>
          <a:p>
            <a:pPr lvl="0"/>
            <a:r>
              <a:rPr lang="tr-TR" dirty="0"/>
              <a:t>Alt Başlık Ekleyebilirsiniz</a:t>
            </a:r>
          </a:p>
        </p:txBody>
      </p:sp>
      <p:sp>
        <p:nvSpPr>
          <p:cNvPr id="11" name="Dikdörtgen 10">
            <a:extLst>
              <a:ext uri="{FF2B5EF4-FFF2-40B4-BE49-F238E27FC236}">
                <a16:creationId xmlns:a16="http://schemas.microsoft.com/office/drawing/2014/main" id="{26A75483-0EFB-4D83-8ED2-61D46C07F77F}"/>
              </a:ext>
            </a:extLst>
          </p:cNvPr>
          <p:cNvSpPr/>
          <p:nvPr userDrawn="1"/>
        </p:nvSpPr>
        <p:spPr>
          <a:xfrm>
            <a:off x="0" y="4789142"/>
            <a:ext cx="12192000" cy="88964"/>
          </a:xfrm>
          <a:prstGeom prst="rect">
            <a:avLst/>
          </a:prstGeom>
          <a:solidFill>
            <a:srgbClr val="00A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Dikdörtgen 11">
            <a:extLst>
              <a:ext uri="{FF2B5EF4-FFF2-40B4-BE49-F238E27FC236}">
                <a16:creationId xmlns:a16="http://schemas.microsoft.com/office/drawing/2014/main" id="{1A9ADAD9-E11D-4F53-8DE7-113255256455}"/>
              </a:ext>
            </a:extLst>
          </p:cNvPr>
          <p:cNvSpPr/>
          <p:nvPr userDrawn="1"/>
        </p:nvSpPr>
        <p:spPr>
          <a:xfrm>
            <a:off x="0" y="4685859"/>
            <a:ext cx="12192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Oval 6">
            <a:extLst>
              <a:ext uri="{FF2B5EF4-FFF2-40B4-BE49-F238E27FC236}">
                <a16:creationId xmlns:a16="http://schemas.microsoft.com/office/drawing/2014/main" id="{577AE173-14AC-4FD6-AB4B-E84E6525E8A0}"/>
              </a:ext>
            </a:extLst>
          </p:cNvPr>
          <p:cNvSpPr/>
          <p:nvPr userDrawn="1"/>
        </p:nvSpPr>
        <p:spPr>
          <a:xfrm>
            <a:off x="548053" y="3604845"/>
            <a:ext cx="1802423" cy="1802423"/>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0" name="Resim 9">
            <a:extLst>
              <a:ext uri="{FF2B5EF4-FFF2-40B4-BE49-F238E27FC236}">
                <a16:creationId xmlns:a16="http://schemas.microsoft.com/office/drawing/2014/main" id="{A81CF918-904C-4404-AEED-8F129AE5027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79556" y="3728367"/>
            <a:ext cx="1453742" cy="1555375"/>
          </a:xfrm>
          <a:prstGeom prst="rect">
            <a:avLst/>
          </a:prstGeom>
        </p:spPr>
      </p:pic>
    </p:spTree>
    <p:extLst>
      <p:ext uri="{BB962C8B-B14F-4D97-AF65-F5344CB8AC3E}">
        <p14:creationId xmlns:p14="http://schemas.microsoft.com/office/powerpoint/2010/main" val="11435982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ingle Content">
    <p:bg>
      <p:bgPr>
        <a:solidFill>
          <a:schemeClr val="bg1">
            <a:alpha val="23000"/>
          </a:schemeClr>
        </a:solidFill>
        <a:effectLst/>
      </p:bgPr>
    </p:bg>
    <p:spTree>
      <p:nvGrpSpPr>
        <p:cNvPr id="1" name=""/>
        <p:cNvGrpSpPr/>
        <p:nvPr/>
      </p:nvGrpSpPr>
      <p:grpSpPr>
        <a:xfrm>
          <a:off x="0" y="0"/>
          <a:ext cx="0" cy="0"/>
          <a:chOff x="0" y="0"/>
          <a:chExt cx="0" cy="0"/>
        </a:xfrm>
      </p:grpSpPr>
      <p:sp>
        <p:nvSpPr>
          <p:cNvPr id="5" name="Dikdörtgen 4">
            <a:extLst>
              <a:ext uri="{FF2B5EF4-FFF2-40B4-BE49-F238E27FC236}">
                <a16:creationId xmlns:a16="http://schemas.microsoft.com/office/drawing/2014/main" id="{C3CA9DC0-6965-43AA-B515-69D8D5192DDA}"/>
              </a:ext>
            </a:extLst>
          </p:cNvPr>
          <p:cNvSpPr/>
          <p:nvPr userDrawn="1"/>
        </p:nvSpPr>
        <p:spPr>
          <a:xfrm>
            <a:off x="0" y="1055675"/>
            <a:ext cx="12192000" cy="88964"/>
          </a:xfrm>
          <a:prstGeom prst="rect">
            <a:avLst/>
          </a:prstGeom>
          <a:solidFill>
            <a:srgbClr val="00A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6" name="Resim 5">
            <a:extLst>
              <a:ext uri="{FF2B5EF4-FFF2-40B4-BE49-F238E27FC236}">
                <a16:creationId xmlns:a16="http://schemas.microsoft.com/office/drawing/2014/main" id="{52C5DCDE-CD0C-4DC9-A7A8-8883A6EBABE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1081454"/>
          </a:xfrm>
          <a:prstGeom prst="rect">
            <a:avLst/>
          </a:prstGeom>
        </p:spPr>
      </p:pic>
      <p:sp>
        <p:nvSpPr>
          <p:cNvPr id="9" name="Metin Yer Tutucusu 2">
            <a:extLst>
              <a:ext uri="{FF2B5EF4-FFF2-40B4-BE49-F238E27FC236}">
                <a16:creationId xmlns:a16="http://schemas.microsoft.com/office/drawing/2014/main" id="{6978BF4F-159C-4D75-9513-36FD44E3276B}"/>
              </a:ext>
            </a:extLst>
          </p:cNvPr>
          <p:cNvSpPr>
            <a:spLocks noGrp="1"/>
          </p:cNvSpPr>
          <p:nvPr>
            <p:ph type="body" idx="10" hasCustomPrompt="1"/>
          </p:nvPr>
        </p:nvSpPr>
        <p:spPr>
          <a:xfrm>
            <a:off x="1796789" y="238500"/>
            <a:ext cx="10004366" cy="660233"/>
          </a:xfrm>
          <a:prstGeom prst="rect">
            <a:avLst/>
          </a:prstGeom>
        </p:spPr>
        <p:txBody>
          <a:bodyPr/>
          <a:lstStyle>
            <a:lvl1pPr marL="0" indent="0">
              <a:buNone/>
              <a:defRPr sz="4000" b="1">
                <a:solidFill>
                  <a:schemeClr val="tx1">
                    <a:lumMod val="75000"/>
                    <a:lumOff val="25000"/>
                  </a:schemeClr>
                </a:solidFill>
                <a:latin typeface="Century Gothic" panose="020B0502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dirty="0"/>
              <a:t>Slayt başlığı ekleyiniz</a:t>
            </a:r>
          </a:p>
        </p:txBody>
      </p:sp>
      <p:sp>
        <p:nvSpPr>
          <p:cNvPr id="10" name="İçerik Yer Tutucusu 9">
            <a:extLst>
              <a:ext uri="{FF2B5EF4-FFF2-40B4-BE49-F238E27FC236}">
                <a16:creationId xmlns:a16="http://schemas.microsoft.com/office/drawing/2014/main" id="{0DA7B2DF-6603-4030-BBB1-B4C6B5ACD683}"/>
              </a:ext>
            </a:extLst>
          </p:cNvPr>
          <p:cNvSpPr>
            <a:spLocks noGrp="1"/>
          </p:cNvSpPr>
          <p:nvPr>
            <p:ph sz="quarter" idx="11"/>
          </p:nvPr>
        </p:nvSpPr>
        <p:spPr>
          <a:xfrm>
            <a:off x="661669" y="1743836"/>
            <a:ext cx="10986046" cy="4770438"/>
          </a:xfrm>
          <a:prstGeom prst="rect">
            <a:avLst/>
          </a:prstGeom>
        </p:spPr>
        <p:txBody>
          <a:bodyPr/>
          <a:lstStyle>
            <a:lvl1pPr>
              <a:defRPr>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tr-TR" dirty="0"/>
              <a:t>Asıl metin stillerini düzenlemek için tıklayın</a:t>
            </a:r>
          </a:p>
          <a:p>
            <a:pPr lvl="1"/>
            <a:r>
              <a:rPr lang="tr-TR" dirty="0"/>
              <a:t>İkinci düzey</a:t>
            </a:r>
          </a:p>
          <a:p>
            <a:pPr lvl="2"/>
            <a:r>
              <a:rPr lang="tr-TR" dirty="0"/>
              <a:t>Üçüncü düzey</a:t>
            </a:r>
          </a:p>
          <a:p>
            <a:pPr lvl="3"/>
            <a:r>
              <a:rPr lang="tr-TR" dirty="0"/>
              <a:t>Dördüncü düzey</a:t>
            </a:r>
          </a:p>
          <a:p>
            <a:pPr lvl="4"/>
            <a:r>
              <a:rPr lang="tr-TR" dirty="0"/>
              <a:t>Beşinci düzey</a:t>
            </a:r>
          </a:p>
        </p:txBody>
      </p:sp>
      <p:sp>
        <p:nvSpPr>
          <p:cNvPr id="11" name="Dikdörtgen 10">
            <a:extLst>
              <a:ext uri="{FF2B5EF4-FFF2-40B4-BE49-F238E27FC236}">
                <a16:creationId xmlns:a16="http://schemas.microsoft.com/office/drawing/2014/main" id="{E0B4FDC8-0D63-4220-A8D3-8199C4EFE56D}"/>
              </a:ext>
            </a:extLst>
          </p:cNvPr>
          <p:cNvSpPr/>
          <p:nvPr userDrawn="1"/>
        </p:nvSpPr>
        <p:spPr>
          <a:xfrm>
            <a:off x="0" y="6734175"/>
            <a:ext cx="12192000" cy="123825"/>
          </a:xfrm>
          <a:prstGeom prst="rect">
            <a:avLst/>
          </a:prstGeom>
          <a:solidFill>
            <a:srgbClr val="879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Dikdörtgen 11">
            <a:extLst>
              <a:ext uri="{FF2B5EF4-FFF2-40B4-BE49-F238E27FC236}">
                <a16:creationId xmlns:a16="http://schemas.microsoft.com/office/drawing/2014/main" id="{373B041D-7E3B-4A3F-8704-E20400557613}"/>
              </a:ext>
            </a:extLst>
          </p:cNvPr>
          <p:cNvSpPr/>
          <p:nvPr userDrawn="1"/>
        </p:nvSpPr>
        <p:spPr>
          <a:xfrm>
            <a:off x="0" y="952392"/>
            <a:ext cx="12192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Oval 12">
            <a:extLst>
              <a:ext uri="{FF2B5EF4-FFF2-40B4-BE49-F238E27FC236}">
                <a16:creationId xmlns:a16="http://schemas.microsoft.com/office/drawing/2014/main" id="{22C7A2D9-ED57-47CC-9637-72FD4CF146E7}"/>
              </a:ext>
            </a:extLst>
          </p:cNvPr>
          <p:cNvSpPr/>
          <p:nvPr userDrawn="1"/>
        </p:nvSpPr>
        <p:spPr>
          <a:xfrm>
            <a:off x="257907" y="110288"/>
            <a:ext cx="1395048" cy="1395048"/>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5" name="Resim 14">
            <a:extLst>
              <a:ext uri="{FF2B5EF4-FFF2-40B4-BE49-F238E27FC236}">
                <a16:creationId xmlns:a16="http://schemas.microsoft.com/office/drawing/2014/main" id="{81D6A544-9757-4DA2-8D7E-CEFB74A0143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0845" y="238500"/>
            <a:ext cx="1069078" cy="1143819"/>
          </a:xfrm>
          <a:prstGeom prst="rect">
            <a:avLst/>
          </a:prstGeom>
        </p:spPr>
      </p:pic>
    </p:spTree>
    <p:extLst>
      <p:ext uri="{BB962C8B-B14F-4D97-AF65-F5344CB8AC3E}">
        <p14:creationId xmlns:p14="http://schemas.microsoft.com/office/powerpoint/2010/main" val="1319261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7993AD26-F715-7342-A1D6-A8D79D2E9F84}"/>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4C6AC20C-23DB-AA44-B672-81C4BA47822C}"/>
              </a:ext>
            </a:extLst>
          </p:cNvPr>
          <p:cNvSpPr>
            <a:spLocks noGrp="1"/>
          </p:cNvSpPr>
          <p:nvPr>
            <p:ph idx="1"/>
          </p:nvPr>
        </p:nvSpPr>
        <p:spPr/>
        <p:txBody>
          <a:bodyPr/>
          <a:lstStyle/>
          <a:p>
            <a:r>
              <a:rPr lang="tr-TR"/>
              <a:t>Asıl metin stillerini düzenle
İkinci düzey
Üçüncü düzey
Dördüncü düzey
Beşinci düzey</a:t>
            </a:r>
          </a:p>
        </p:txBody>
      </p:sp>
      <p:sp>
        <p:nvSpPr>
          <p:cNvPr id="4" name="Veri Yer Tutucusu 3">
            <a:extLst>
              <a:ext uri="{FF2B5EF4-FFF2-40B4-BE49-F238E27FC236}">
                <a16:creationId xmlns:a16="http://schemas.microsoft.com/office/drawing/2014/main" id="{A05587CF-74FD-8943-B310-B09AE6F23C23}"/>
              </a:ext>
            </a:extLst>
          </p:cNvPr>
          <p:cNvSpPr>
            <a:spLocks noGrp="1"/>
          </p:cNvSpPr>
          <p:nvPr>
            <p:ph type="dt" sz="half" idx="10"/>
          </p:nvPr>
        </p:nvSpPr>
        <p:spPr/>
        <p:txBody>
          <a:bodyPr/>
          <a:lstStyle/>
          <a:p>
            <a:fld id="{82EDB8D0-98ED-4B86-9D5F-E61ADC70144D}" type="datetimeFigureOut">
              <a:rPr lang="en-US" smtClean="0"/>
              <a:pPr/>
              <a:t>7/28/2023</a:t>
            </a:fld>
            <a:endParaRPr lang="en-US" dirty="0"/>
          </a:p>
        </p:txBody>
      </p:sp>
      <p:sp>
        <p:nvSpPr>
          <p:cNvPr id="5" name="Alt Bilgi Yer Tutucusu 4">
            <a:extLst>
              <a:ext uri="{FF2B5EF4-FFF2-40B4-BE49-F238E27FC236}">
                <a16:creationId xmlns:a16="http://schemas.microsoft.com/office/drawing/2014/main" id="{4AE4A05D-87FC-9248-891A-EC2682EB5DEF}"/>
              </a:ext>
            </a:extLst>
          </p:cNvPr>
          <p:cNvSpPr>
            <a:spLocks noGrp="1"/>
          </p:cNvSpPr>
          <p:nvPr>
            <p:ph type="ftr" sz="quarter" idx="11"/>
          </p:nvPr>
        </p:nvSpPr>
        <p:spPr/>
        <p:txBody>
          <a:bodyPr/>
          <a:lstStyle/>
          <a:p>
            <a:endParaRPr lang="en-US"/>
          </a:p>
        </p:txBody>
      </p:sp>
      <p:sp>
        <p:nvSpPr>
          <p:cNvPr id="6" name="Slayt Numarası Yer Tutucusu 5">
            <a:extLst>
              <a:ext uri="{FF2B5EF4-FFF2-40B4-BE49-F238E27FC236}">
                <a16:creationId xmlns:a16="http://schemas.microsoft.com/office/drawing/2014/main" id="{254DD7FB-FC3C-A248-B9B3-544C801E7799}"/>
              </a:ext>
            </a:extLst>
          </p:cNvPr>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3722555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46FE02A5-B8EF-7547-8789-DE1DE35BAFB5}"/>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49F99636-811D-184F-A46D-F34B231857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tr-TR"/>
              <a:t>Asıl metin stillerini düzenle
İkinci düzey
Üçüncü düzey
Dördüncü düzey
Beşinci düzey</a:t>
            </a:r>
          </a:p>
        </p:txBody>
      </p:sp>
      <p:sp>
        <p:nvSpPr>
          <p:cNvPr id="4" name="Veri Yer Tutucusu 3">
            <a:extLst>
              <a:ext uri="{FF2B5EF4-FFF2-40B4-BE49-F238E27FC236}">
                <a16:creationId xmlns:a16="http://schemas.microsoft.com/office/drawing/2014/main" id="{657144F2-5284-FC4A-87A3-904EF7038C2F}"/>
              </a:ext>
            </a:extLst>
          </p:cNvPr>
          <p:cNvSpPr>
            <a:spLocks noGrp="1"/>
          </p:cNvSpPr>
          <p:nvPr>
            <p:ph type="dt" sz="half" idx="10"/>
          </p:nvPr>
        </p:nvSpPr>
        <p:spPr/>
        <p:txBody>
          <a:bodyPr/>
          <a:lstStyle/>
          <a:p>
            <a:fld id="{82EDB8D0-98ED-4B86-9D5F-E61ADC70144D}" type="datetimeFigureOut">
              <a:rPr lang="en-US" smtClean="0"/>
              <a:pPr/>
              <a:t>7/28/2023</a:t>
            </a:fld>
            <a:endParaRPr lang="en-US" dirty="0"/>
          </a:p>
        </p:txBody>
      </p:sp>
      <p:sp>
        <p:nvSpPr>
          <p:cNvPr id="5" name="Alt Bilgi Yer Tutucusu 4">
            <a:extLst>
              <a:ext uri="{FF2B5EF4-FFF2-40B4-BE49-F238E27FC236}">
                <a16:creationId xmlns:a16="http://schemas.microsoft.com/office/drawing/2014/main" id="{4C6BA67E-A425-4245-B5C7-5E3D0059DDA2}"/>
              </a:ext>
            </a:extLst>
          </p:cNvPr>
          <p:cNvSpPr>
            <a:spLocks noGrp="1"/>
          </p:cNvSpPr>
          <p:nvPr>
            <p:ph type="ftr" sz="quarter" idx="11"/>
          </p:nvPr>
        </p:nvSpPr>
        <p:spPr/>
        <p:txBody>
          <a:bodyPr/>
          <a:lstStyle/>
          <a:p>
            <a:endParaRPr lang="en-US"/>
          </a:p>
        </p:txBody>
      </p:sp>
      <p:sp>
        <p:nvSpPr>
          <p:cNvPr id="6" name="Slayt Numarası Yer Tutucusu 5">
            <a:extLst>
              <a:ext uri="{FF2B5EF4-FFF2-40B4-BE49-F238E27FC236}">
                <a16:creationId xmlns:a16="http://schemas.microsoft.com/office/drawing/2014/main" id="{24AD751F-AE2D-AB40-8222-2AB6466F2E56}"/>
              </a:ext>
            </a:extLst>
          </p:cNvPr>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2303921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9FAEACAD-DC31-0943-95A2-370C3AD4C3CF}"/>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D37BD4C7-5721-834F-B823-3D90AA30C5B1}"/>
              </a:ext>
            </a:extLst>
          </p:cNvPr>
          <p:cNvSpPr>
            <a:spLocks noGrp="1"/>
          </p:cNvSpPr>
          <p:nvPr>
            <p:ph sz="half" idx="1"/>
          </p:nvPr>
        </p:nvSpPr>
        <p:spPr>
          <a:xfrm>
            <a:off x="838200" y="1825625"/>
            <a:ext cx="5181600" cy="4351338"/>
          </a:xfrm>
        </p:spPr>
        <p:txBody>
          <a:bodyPr/>
          <a:lstStyle/>
          <a:p>
            <a:r>
              <a:rPr lang="tr-TR"/>
              <a:t>Asıl metin stillerini düzenle
İkinci düzey
Üçüncü düzey
Dördüncü düzey
Beşinci düzey</a:t>
            </a:r>
          </a:p>
        </p:txBody>
      </p:sp>
      <p:sp>
        <p:nvSpPr>
          <p:cNvPr id="4" name="İçerik Yer Tutucusu 3">
            <a:extLst>
              <a:ext uri="{FF2B5EF4-FFF2-40B4-BE49-F238E27FC236}">
                <a16:creationId xmlns:a16="http://schemas.microsoft.com/office/drawing/2014/main" id="{9FE96C6F-0315-E845-9B5B-CA188BA39CE4}"/>
              </a:ext>
            </a:extLst>
          </p:cNvPr>
          <p:cNvSpPr>
            <a:spLocks noGrp="1"/>
          </p:cNvSpPr>
          <p:nvPr>
            <p:ph sz="half" idx="2"/>
          </p:nvPr>
        </p:nvSpPr>
        <p:spPr>
          <a:xfrm>
            <a:off x="6172200" y="1825625"/>
            <a:ext cx="5181600" cy="4351338"/>
          </a:xfrm>
        </p:spPr>
        <p:txBody>
          <a:bodyPr/>
          <a:lstStyle/>
          <a:p>
            <a:r>
              <a:rPr lang="tr-TR"/>
              <a:t>Asıl metin stillerini düzenle
İkinci düzey
Üçüncü düzey
Dördüncü düzey
Beşinci düzey</a:t>
            </a:r>
          </a:p>
        </p:txBody>
      </p:sp>
      <p:sp>
        <p:nvSpPr>
          <p:cNvPr id="5" name="Veri Yer Tutucusu 4">
            <a:extLst>
              <a:ext uri="{FF2B5EF4-FFF2-40B4-BE49-F238E27FC236}">
                <a16:creationId xmlns:a16="http://schemas.microsoft.com/office/drawing/2014/main" id="{652FF030-8AA3-6143-86C7-67791354649D}"/>
              </a:ext>
            </a:extLst>
          </p:cNvPr>
          <p:cNvSpPr>
            <a:spLocks noGrp="1"/>
          </p:cNvSpPr>
          <p:nvPr>
            <p:ph type="dt" sz="half" idx="10"/>
          </p:nvPr>
        </p:nvSpPr>
        <p:spPr/>
        <p:txBody>
          <a:bodyPr/>
          <a:lstStyle/>
          <a:p>
            <a:fld id="{82EDB8D0-98ED-4B86-9D5F-E61ADC70144D}" type="datetimeFigureOut">
              <a:rPr lang="en-US" smtClean="0"/>
              <a:pPr/>
              <a:t>7/28/2023</a:t>
            </a:fld>
            <a:endParaRPr lang="en-US" dirty="0"/>
          </a:p>
        </p:txBody>
      </p:sp>
      <p:sp>
        <p:nvSpPr>
          <p:cNvPr id="6" name="Alt Bilgi Yer Tutucusu 5">
            <a:extLst>
              <a:ext uri="{FF2B5EF4-FFF2-40B4-BE49-F238E27FC236}">
                <a16:creationId xmlns:a16="http://schemas.microsoft.com/office/drawing/2014/main" id="{72771DF7-FEC6-844C-9F48-A83F6ABE173F}"/>
              </a:ext>
            </a:extLst>
          </p:cNvPr>
          <p:cNvSpPr>
            <a:spLocks noGrp="1"/>
          </p:cNvSpPr>
          <p:nvPr>
            <p:ph type="ftr" sz="quarter" idx="11"/>
          </p:nvPr>
        </p:nvSpPr>
        <p:spPr/>
        <p:txBody>
          <a:bodyPr/>
          <a:lstStyle/>
          <a:p>
            <a:endParaRPr lang="en-US"/>
          </a:p>
        </p:txBody>
      </p:sp>
      <p:sp>
        <p:nvSpPr>
          <p:cNvPr id="7" name="Slayt Numarası Yer Tutucusu 6">
            <a:extLst>
              <a:ext uri="{FF2B5EF4-FFF2-40B4-BE49-F238E27FC236}">
                <a16:creationId xmlns:a16="http://schemas.microsoft.com/office/drawing/2014/main" id="{DA8EE0C2-BA3F-244C-B840-53F524DEB11E}"/>
              </a:ext>
            </a:extLst>
          </p:cNvPr>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93951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8E566385-F803-F244-B439-423D269F7015}"/>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BC0EBE99-4473-D944-8797-6AE037F5D2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tr-TR"/>
              <a:t>Asıl metin stillerini düzenle
İkinci düzey
Üçüncü düzey
Dördüncü düzey
Beşinci düzey</a:t>
            </a:r>
          </a:p>
        </p:txBody>
      </p:sp>
      <p:sp>
        <p:nvSpPr>
          <p:cNvPr id="4" name="İçerik Yer Tutucusu 3">
            <a:extLst>
              <a:ext uri="{FF2B5EF4-FFF2-40B4-BE49-F238E27FC236}">
                <a16:creationId xmlns:a16="http://schemas.microsoft.com/office/drawing/2014/main" id="{C2D83F2C-D870-9646-B2CA-B00CA9CFB6E1}"/>
              </a:ext>
            </a:extLst>
          </p:cNvPr>
          <p:cNvSpPr>
            <a:spLocks noGrp="1"/>
          </p:cNvSpPr>
          <p:nvPr>
            <p:ph sz="half" idx="2"/>
          </p:nvPr>
        </p:nvSpPr>
        <p:spPr>
          <a:xfrm>
            <a:off x="839788" y="2505075"/>
            <a:ext cx="5157787" cy="3684588"/>
          </a:xfrm>
        </p:spPr>
        <p:txBody>
          <a:bodyPr/>
          <a:lstStyle/>
          <a:p>
            <a:r>
              <a:rPr lang="tr-TR"/>
              <a:t>Asıl metin stillerini düzenle
İkinci düzey
Üçüncü düzey
Dördüncü düzey
Beşinci düzey</a:t>
            </a:r>
          </a:p>
        </p:txBody>
      </p:sp>
      <p:sp>
        <p:nvSpPr>
          <p:cNvPr id="5" name="Metin Yer Tutucusu 4">
            <a:extLst>
              <a:ext uri="{FF2B5EF4-FFF2-40B4-BE49-F238E27FC236}">
                <a16:creationId xmlns:a16="http://schemas.microsoft.com/office/drawing/2014/main" id="{80589F42-21A6-2B48-9DBF-CE1EDC0040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tr-TR"/>
              <a:t>Asıl metin stillerini düzenle
İkinci düzey
Üçüncü düzey
Dördüncü düzey
Beşinci düzey</a:t>
            </a:r>
          </a:p>
        </p:txBody>
      </p:sp>
      <p:sp>
        <p:nvSpPr>
          <p:cNvPr id="6" name="İçerik Yer Tutucusu 5">
            <a:extLst>
              <a:ext uri="{FF2B5EF4-FFF2-40B4-BE49-F238E27FC236}">
                <a16:creationId xmlns:a16="http://schemas.microsoft.com/office/drawing/2014/main" id="{FAD62EF4-4904-134D-B200-9B0CA07B3CBC}"/>
              </a:ext>
            </a:extLst>
          </p:cNvPr>
          <p:cNvSpPr>
            <a:spLocks noGrp="1"/>
          </p:cNvSpPr>
          <p:nvPr>
            <p:ph sz="quarter" idx="4"/>
          </p:nvPr>
        </p:nvSpPr>
        <p:spPr>
          <a:xfrm>
            <a:off x="6172200" y="2505075"/>
            <a:ext cx="5183188" cy="3684588"/>
          </a:xfrm>
        </p:spPr>
        <p:txBody>
          <a:bodyPr/>
          <a:lstStyle/>
          <a:p>
            <a:r>
              <a:rPr lang="tr-TR"/>
              <a:t>Asıl metin stillerini düzenle
İkinci düzey
Üçüncü düzey
Dördüncü düzey
Beşinci düzey</a:t>
            </a:r>
          </a:p>
        </p:txBody>
      </p:sp>
      <p:sp>
        <p:nvSpPr>
          <p:cNvPr id="7" name="Veri Yer Tutucusu 6">
            <a:extLst>
              <a:ext uri="{FF2B5EF4-FFF2-40B4-BE49-F238E27FC236}">
                <a16:creationId xmlns:a16="http://schemas.microsoft.com/office/drawing/2014/main" id="{3B9D8610-F48A-2A46-9FF7-FAA00CAB4F1F}"/>
              </a:ext>
            </a:extLst>
          </p:cNvPr>
          <p:cNvSpPr>
            <a:spLocks noGrp="1"/>
          </p:cNvSpPr>
          <p:nvPr>
            <p:ph type="dt" sz="half" idx="10"/>
          </p:nvPr>
        </p:nvSpPr>
        <p:spPr/>
        <p:txBody>
          <a:bodyPr/>
          <a:lstStyle/>
          <a:p>
            <a:fld id="{82EDB8D0-98ED-4B86-9D5F-E61ADC70144D}" type="datetimeFigureOut">
              <a:rPr lang="en-US" smtClean="0"/>
              <a:pPr/>
              <a:t>7/28/2023</a:t>
            </a:fld>
            <a:endParaRPr lang="en-US" dirty="0"/>
          </a:p>
        </p:txBody>
      </p:sp>
      <p:sp>
        <p:nvSpPr>
          <p:cNvPr id="8" name="Alt Bilgi Yer Tutucusu 7">
            <a:extLst>
              <a:ext uri="{FF2B5EF4-FFF2-40B4-BE49-F238E27FC236}">
                <a16:creationId xmlns:a16="http://schemas.microsoft.com/office/drawing/2014/main" id="{592390CE-D0ED-3F45-B6AB-284EF9C954BD}"/>
              </a:ext>
            </a:extLst>
          </p:cNvPr>
          <p:cNvSpPr>
            <a:spLocks noGrp="1"/>
          </p:cNvSpPr>
          <p:nvPr>
            <p:ph type="ftr" sz="quarter" idx="11"/>
          </p:nvPr>
        </p:nvSpPr>
        <p:spPr/>
        <p:txBody>
          <a:bodyPr/>
          <a:lstStyle/>
          <a:p>
            <a:endParaRPr lang="en-US"/>
          </a:p>
        </p:txBody>
      </p:sp>
      <p:sp>
        <p:nvSpPr>
          <p:cNvPr id="9" name="Slayt Numarası Yer Tutucusu 8">
            <a:extLst>
              <a:ext uri="{FF2B5EF4-FFF2-40B4-BE49-F238E27FC236}">
                <a16:creationId xmlns:a16="http://schemas.microsoft.com/office/drawing/2014/main" id="{F790CBA0-AD48-B340-B190-10E5B39E5C20}"/>
              </a:ext>
            </a:extLst>
          </p:cNvPr>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3928348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488D336F-6750-3C41-809B-F5A8A491C053}"/>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7458F169-DE17-A04D-905E-D59E5EDEBC1F}"/>
              </a:ext>
            </a:extLst>
          </p:cNvPr>
          <p:cNvSpPr>
            <a:spLocks noGrp="1"/>
          </p:cNvSpPr>
          <p:nvPr>
            <p:ph type="dt" sz="half" idx="10"/>
          </p:nvPr>
        </p:nvSpPr>
        <p:spPr/>
        <p:txBody>
          <a:bodyPr/>
          <a:lstStyle/>
          <a:p>
            <a:fld id="{82EDB8D0-98ED-4B86-9D5F-E61ADC70144D}" type="datetimeFigureOut">
              <a:rPr lang="en-US" smtClean="0"/>
              <a:pPr/>
              <a:t>7/28/2023</a:t>
            </a:fld>
            <a:endParaRPr lang="en-US" dirty="0"/>
          </a:p>
        </p:txBody>
      </p:sp>
      <p:sp>
        <p:nvSpPr>
          <p:cNvPr id="4" name="Alt Bilgi Yer Tutucusu 3">
            <a:extLst>
              <a:ext uri="{FF2B5EF4-FFF2-40B4-BE49-F238E27FC236}">
                <a16:creationId xmlns:a16="http://schemas.microsoft.com/office/drawing/2014/main" id="{F924D6F5-525D-FC4E-9E42-B3D21809B216}"/>
              </a:ext>
            </a:extLst>
          </p:cNvPr>
          <p:cNvSpPr>
            <a:spLocks noGrp="1"/>
          </p:cNvSpPr>
          <p:nvPr>
            <p:ph type="ftr" sz="quarter" idx="11"/>
          </p:nvPr>
        </p:nvSpPr>
        <p:spPr/>
        <p:txBody>
          <a:bodyPr/>
          <a:lstStyle/>
          <a:p>
            <a:endParaRPr lang="en-US"/>
          </a:p>
        </p:txBody>
      </p:sp>
      <p:sp>
        <p:nvSpPr>
          <p:cNvPr id="5" name="Slayt Numarası Yer Tutucusu 4">
            <a:extLst>
              <a:ext uri="{FF2B5EF4-FFF2-40B4-BE49-F238E27FC236}">
                <a16:creationId xmlns:a16="http://schemas.microsoft.com/office/drawing/2014/main" id="{38AA0FE2-4446-1C4F-9661-C81899EE5530}"/>
              </a:ext>
            </a:extLst>
          </p:cNvPr>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1686440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9CD2D435-D2CA-774F-A594-B82DA89C47AF}"/>
              </a:ext>
            </a:extLst>
          </p:cNvPr>
          <p:cNvSpPr>
            <a:spLocks noGrp="1"/>
          </p:cNvSpPr>
          <p:nvPr>
            <p:ph type="dt" sz="half" idx="10"/>
          </p:nvPr>
        </p:nvSpPr>
        <p:spPr/>
        <p:txBody>
          <a:bodyPr/>
          <a:lstStyle/>
          <a:p>
            <a:fld id="{82EDB8D0-98ED-4B86-9D5F-E61ADC70144D}" type="datetimeFigureOut">
              <a:rPr lang="en-US" smtClean="0"/>
              <a:pPr/>
              <a:t>7/28/2023</a:t>
            </a:fld>
            <a:endParaRPr lang="en-US" dirty="0"/>
          </a:p>
        </p:txBody>
      </p:sp>
      <p:sp>
        <p:nvSpPr>
          <p:cNvPr id="3" name="Alt Bilgi Yer Tutucusu 2">
            <a:extLst>
              <a:ext uri="{FF2B5EF4-FFF2-40B4-BE49-F238E27FC236}">
                <a16:creationId xmlns:a16="http://schemas.microsoft.com/office/drawing/2014/main" id="{E306B248-7623-574A-9B09-A75B7038D1E8}"/>
              </a:ext>
            </a:extLst>
          </p:cNvPr>
          <p:cNvSpPr>
            <a:spLocks noGrp="1"/>
          </p:cNvSpPr>
          <p:nvPr>
            <p:ph type="ftr" sz="quarter" idx="11"/>
          </p:nvPr>
        </p:nvSpPr>
        <p:spPr/>
        <p:txBody>
          <a:bodyPr/>
          <a:lstStyle/>
          <a:p>
            <a:endParaRPr lang="en-US"/>
          </a:p>
        </p:txBody>
      </p:sp>
      <p:sp>
        <p:nvSpPr>
          <p:cNvPr id="4" name="Slayt Numarası Yer Tutucusu 3">
            <a:extLst>
              <a:ext uri="{FF2B5EF4-FFF2-40B4-BE49-F238E27FC236}">
                <a16:creationId xmlns:a16="http://schemas.microsoft.com/office/drawing/2014/main" id="{75AEABBA-68CE-1340-9813-F6E600D857FB}"/>
              </a:ext>
            </a:extLst>
          </p:cNvPr>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2663509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48396AA0-7A4A-B441-A722-B5F4655DC0E9}"/>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89506DCE-57E8-674A-BC05-00DAC356B6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tr-TR"/>
              <a:t>Asıl metin stillerini düzenle
İkinci düzey
Üçüncü düzey
Dördüncü düzey
Beşinci düzey</a:t>
            </a:r>
          </a:p>
        </p:txBody>
      </p:sp>
      <p:sp>
        <p:nvSpPr>
          <p:cNvPr id="4" name="Metin Yer Tutucusu 3">
            <a:extLst>
              <a:ext uri="{FF2B5EF4-FFF2-40B4-BE49-F238E27FC236}">
                <a16:creationId xmlns:a16="http://schemas.microsoft.com/office/drawing/2014/main" id="{6AE3D395-7567-8046-AE72-7A32ABC2C0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tr-TR"/>
              <a:t>Asıl metin stillerini düzenle
İkinci düzey
Üçüncü düzey
Dördüncü düzey
Beşinci düzey</a:t>
            </a:r>
          </a:p>
        </p:txBody>
      </p:sp>
      <p:sp>
        <p:nvSpPr>
          <p:cNvPr id="5" name="Veri Yer Tutucusu 4">
            <a:extLst>
              <a:ext uri="{FF2B5EF4-FFF2-40B4-BE49-F238E27FC236}">
                <a16:creationId xmlns:a16="http://schemas.microsoft.com/office/drawing/2014/main" id="{3B03D0A1-C9DC-A940-9271-3BD013A00021}"/>
              </a:ext>
            </a:extLst>
          </p:cNvPr>
          <p:cNvSpPr>
            <a:spLocks noGrp="1"/>
          </p:cNvSpPr>
          <p:nvPr>
            <p:ph type="dt" sz="half" idx="10"/>
          </p:nvPr>
        </p:nvSpPr>
        <p:spPr/>
        <p:txBody>
          <a:bodyPr/>
          <a:lstStyle/>
          <a:p>
            <a:fld id="{82EDB8D0-98ED-4B86-9D5F-E61ADC70144D}" type="datetimeFigureOut">
              <a:rPr lang="en-US" smtClean="0"/>
              <a:pPr/>
              <a:t>7/28/2023</a:t>
            </a:fld>
            <a:endParaRPr lang="en-US" dirty="0"/>
          </a:p>
        </p:txBody>
      </p:sp>
      <p:sp>
        <p:nvSpPr>
          <p:cNvPr id="6" name="Alt Bilgi Yer Tutucusu 5">
            <a:extLst>
              <a:ext uri="{FF2B5EF4-FFF2-40B4-BE49-F238E27FC236}">
                <a16:creationId xmlns:a16="http://schemas.microsoft.com/office/drawing/2014/main" id="{BBC388C5-1343-FA41-933F-610CA2FFAD56}"/>
              </a:ext>
            </a:extLst>
          </p:cNvPr>
          <p:cNvSpPr>
            <a:spLocks noGrp="1"/>
          </p:cNvSpPr>
          <p:nvPr>
            <p:ph type="ftr" sz="quarter" idx="11"/>
          </p:nvPr>
        </p:nvSpPr>
        <p:spPr/>
        <p:txBody>
          <a:bodyPr/>
          <a:lstStyle/>
          <a:p>
            <a:endParaRPr lang="en-US"/>
          </a:p>
        </p:txBody>
      </p:sp>
      <p:sp>
        <p:nvSpPr>
          <p:cNvPr id="7" name="Slayt Numarası Yer Tutucusu 6">
            <a:extLst>
              <a:ext uri="{FF2B5EF4-FFF2-40B4-BE49-F238E27FC236}">
                <a16:creationId xmlns:a16="http://schemas.microsoft.com/office/drawing/2014/main" id="{D1BB32B7-C089-8F4C-ADFC-418DFFACB47A}"/>
              </a:ext>
            </a:extLst>
          </p:cNvPr>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41801336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FDE9A594-AC2D-7043-8A9F-6A34D5AADA89}"/>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43F26859-C0A0-9142-BB7E-8214B1FFE8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CE23F82F-A6F7-6043-BA43-E7EBA8046B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tr-TR"/>
              <a:t>Asıl metin stillerini düzenle
İkinci düzey
Üçüncü düzey
Dördüncü düzey
Beşinci düzey</a:t>
            </a:r>
          </a:p>
        </p:txBody>
      </p:sp>
      <p:sp>
        <p:nvSpPr>
          <p:cNvPr id="5" name="Veri Yer Tutucusu 4">
            <a:extLst>
              <a:ext uri="{FF2B5EF4-FFF2-40B4-BE49-F238E27FC236}">
                <a16:creationId xmlns:a16="http://schemas.microsoft.com/office/drawing/2014/main" id="{EB0FAA41-FB76-8F43-A6C1-4A4F0E4A9A56}"/>
              </a:ext>
            </a:extLst>
          </p:cNvPr>
          <p:cNvSpPr>
            <a:spLocks noGrp="1"/>
          </p:cNvSpPr>
          <p:nvPr>
            <p:ph type="dt" sz="half" idx="10"/>
          </p:nvPr>
        </p:nvSpPr>
        <p:spPr/>
        <p:txBody>
          <a:bodyPr/>
          <a:lstStyle/>
          <a:p>
            <a:fld id="{82EDB8D0-98ED-4B86-9D5F-E61ADC70144D}" type="datetimeFigureOut">
              <a:rPr lang="en-US" smtClean="0"/>
              <a:pPr/>
              <a:t>7/28/2023</a:t>
            </a:fld>
            <a:endParaRPr lang="en-US" dirty="0"/>
          </a:p>
        </p:txBody>
      </p:sp>
      <p:sp>
        <p:nvSpPr>
          <p:cNvPr id="6" name="Alt Bilgi Yer Tutucusu 5">
            <a:extLst>
              <a:ext uri="{FF2B5EF4-FFF2-40B4-BE49-F238E27FC236}">
                <a16:creationId xmlns:a16="http://schemas.microsoft.com/office/drawing/2014/main" id="{D96F6F07-57D8-7C47-98BD-75211BCA11F8}"/>
              </a:ext>
            </a:extLst>
          </p:cNvPr>
          <p:cNvSpPr>
            <a:spLocks noGrp="1"/>
          </p:cNvSpPr>
          <p:nvPr>
            <p:ph type="ftr" sz="quarter" idx="11"/>
          </p:nvPr>
        </p:nvSpPr>
        <p:spPr/>
        <p:txBody>
          <a:bodyPr/>
          <a:lstStyle/>
          <a:p>
            <a:endParaRPr lang="en-US"/>
          </a:p>
        </p:txBody>
      </p:sp>
      <p:sp>
        <p:nvSpPr>
          <p:cNvPr id="7" name="Slayt Numarası Yer Tutucusu 6">
            <a:extLst>
              <a:ext uri="{FF2B5EF4-FFF2-40B4-BE49-F238E27FC236}">
                <a16:creationId xmlns:a16="http://schemas.microsoft.com/office/drawing/2014/main" id="{3EF38EEB-F0D9-EF4E-ACD1-F209C5B8D550}"/>
              </a:ext>
            </a:extLst>
          </p:cNvPr>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3402376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723600EF-AE2A-E441-BCD7-F60E1B789E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53BF8E0B-C42E-5249-8C57-366AA16C53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tr-TR"/>
              <a:t>Asıl metin stillerini düzenle
İkinci düzey
Üçüncü düzey
Dördüncü düzey
Beşinci düzey</a:t>
            </a:r>
          </a:p>
        </p:txBody>
      </p:sp>
      <p:sp>
        <p:nvSpPr>
          <p:cNvPr id="4" name="Veri Yer Tutucusu 3">
            <a:extLst>
              <a:ext uri="{FF2B5EF4-FFF2-40B4-BE49-F238E27FC236}">
                <a16:creationId xmlns:a16="http://schemas.microsoft.com/office/drawing/2014/main" id="{0C292464-FE7A-BF42-9A75-62556725C2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EDB8D0-98ED-4B86-9D5F-E61ADC70144D}" type="datetimeFigureOut">
              <a:rPr lang="en-US" smtClean="0"/>
              <a:pPr/>
              <a:t>7/28/2023</a:t>
            </a:fld>
            <a:endParaRPr lang="en-US" dirty="0"/>
          </a:p>
        </p:txBody>
      </p:sp>
      <p:sp>
        <p:nvSpPr>
          <p:cNvPr id="5" name="Alt Bilgi Yer Tutucusu 4">
            <a:extLst>
              <a:ext uri="{FF2B5EF4-FFF2-40B4-BE49-F238E27FC236}">
                <a16:creationId xmlns:a16="http://schemas.microsoft.com/office/drawing/2014/main" id="{8041048F-5882-6D4B-8E8E-737327A349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ayt Numarası Yer Tutucusu 5">
            <a:extLst>
              <a:ext uri="{FF2B5EF4-FFF2-40B4-BE49-F238E27FC236}">
                <a16:creationId xmlns:a16="http://schemas.microsoft.com/office/drawing/2014/main" id="{1E531972-8A78-1D4C-8F02-AF9164B4B8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464648018"/>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gif"/></Relationships>
</file>

<file path=ppt/slides/_rels/slide10.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9.png"/><Relationship Id="rId4" Type="http://schemas.openxmlformats.org/officeDocument/2006/relationships/image" Target="../media/image24.png"/><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4.png"/><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5.png"/><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6.png"/><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7.png"/><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9.png"/><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0.png"/><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1.png"/><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4.png"/><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7.jpeg"/><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8.png"/><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9.png"/><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0.png"/><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1.png"/><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4.png"/><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5.png"/><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7.png"/><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p:cNvPicPr>
            <a:picLocks noChangeAspect="1"/>
          </p:cNvPicPr>
          <p:nvPr/>
        </p:nvPicPr>
        <p:blipFill>
          <a:blip r:embed="rId3"/>
          <a:stretch>
            <a:fillRect/>
          </a:stretch>
        </p:blipFill>
        <p:spPr>
          <a:xfrm>
            <a:off x="1" y="0"/>
            <a:ext cx="3062445" cy="1837466"/>
          </a:xfrm>
          <a:prstGeom prst="rect">
            <a:avLst/>
          </a:prstGeom>
        </p:spPr>
      </p:pic>
      <p:pic>
        <p:nvPicPr>
          <p:cNvPr id="1026" name="Picture 2" descr="Excel-spreadsheet GIFs - Get the best GIF on GIPHY">
            <a:extLst>
              <a:ext uri="{FF2B5EF4-FFF2-40B4-BE49-F238E27FC236}">
                <a16:creationId xmlns:a16="http://schemas.microsoft.com/office/drawing/2014/main" id="{2233949D-D4BA-4BC0-B706-1BF8AD8D48AE}"/>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304233" y="57150"/>
            <a:ext cx="6572250" cy="6572250"/>
          </a:xfrm>
          <a:prstGeom prst="rect">
            <a:avLst/>
          </a:prstGeom>
          <a:noFill/>
          <a:extLst>
            <a:ext uri="{909E8E84-426E-40DD-AFC4-6F175D3DCCD1}">
              <a14:hiddenFill xmlns:a14="http://schemas.microsoft.com/office/drawing/2010/main">
                <a:solidFill>
                  <a:srgbClr val="FFFFFF"/>
                </a:solidFill>
              </a14:hiddenFill>
            </a:ext>
          </a:extLst>
        </p:spPr>
      </p:pic>
      <p:pic>
        <p:nvPicPr>
          <p:cNvPr id="7" name="Resim 6">
            <a:extLst>
              <a:ext uri="{FF2B5EF4-FFF2-40B4-BE49-F238E27FC236}">
                <a16:creationId xmlns:a16="http://schemas.microsoft.com/office/drawing/2014/main" id="{3006410B-AC54-42E6-BF63-253C07620D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94132" y="0"/>
            <a:ext cx="2525912" cy="2449286"/>
          </a:xfrm>
          <a:prstGeom prst="rect">
            <a:avLst/>
          </a:prstGeom>
        </p:spPr>
      </p:pic>
      <p:pic>
        <p:nvPicPr>
          <p:cNvPr id="4" name="Resim 3">
            <a:extLst>
              <a:ext uri="{FF2B5EF4-FFF2-40B4-BE49-F238E27FC236}">
                <a16:creationId xmlns:a16="http://schemas.microsoft.com/office/drawing/2014/main" id="{3DEC8C12-57F6-43F8-B079-96344DCFA6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063914"/>
            <a:ext cx="4054249" cy="1913241"/>
          </a:xfrm>
          <a:prstGeom prst="rect">
            <a:avLst/>
          </a:prstGeom>
        </p:spPr>
      </p:pic>
    </p:spTree>
    <p:extLst>
      <p:ext uri="{BB962C8B-B14F-4D97-AF65-F5344CB8AC3E}">
        <p14:creationId xmlns:p14="http://schemas.microsoft.com/office/powerpoint/2010/main" val="36248081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pic>
        <p:nvPicPr>
          <p:cNvPr id="8" name="Resim 7">
            <a:extLst>
              <a:ext uri="{FF2B5EF4-FFF2-40B4-BE49-F238E27FC236}">
                <a16:creationId xmlns:a16="http://schemas.microsoft.com/office/drawing/2014/main" id="{46344770-7AAD-4301-B400-8ECFAD01C328}"/>
              </a:ext>
            </a:extLst>
          </p:cNvPr>
          <p:cNvPicPr>
            <a:picLocks noChangeAspect="1"/>
          </p:cNvPicPr>
          <p:nvPr/>
        </p:nvPicPr>
        <p:blipFill>
          <a:blip r:embed="rId3"/>
          <a:stretch>
            <a:fillRect/>
          </a:stretch>
        </p:blipFill>
        <p:spPr>
          <a:xfrm>
            <a:off x="1210401" y="977961"/>
            <a:ext cx="10764720" cy="5624566"/>
          </a:xfrm>
          <a:prstGeom prst="rect">
            <a:avLst/>
          </a:prstGeom>
        </p:spPr>
      </p:pic>
      <p:pic>
        <p:nvPicPr>
          <p:cNvPr id="9" name="Resim 8">
            <a:extLst>
              <a:ext uri="{FF2B5EF4-FFF2-40B4-BE49-F238E27FC236}">
                <a16:creationId xmlns:a16="http://schemas.microsoft.com/office/drawing/2014/main" id="{6E2567F5-D758-4D7A-A9B6-E68D85AB7BCF}"/>
              </a:ext>
            </a:extLst>
          </p:cNvPr>
          <p:cNvPicPr>
            <a:picLocks noChangeAspect="1"/>
          </p:cNvPicPr>
          <p:nvPr/>
        </p:nvPicPr>
        <p:blipFill>
          <a:blip r:embed="rId4"/>
          <a:stretch>
            <a:fillRect/>
          </a:stretch>
        </p:blipFill>
        <p:spPr>
          <a:xfrm>
            <a:off x="1786662" y="977961"/>
            <a:ext cx="2695575" cy="1695450"/>
          </a:xfrm>
          <a:prstGeom prst="rect">
            <a:avLst/>
          </a:prstGeom>
        </p:spPr>
      </p:pic>
      <p:pic>
        <p:nvPicPr>
          <p:cNvPr id="10" name="Resim 9">
            <a:extLst>
              <a:ext uri="{FF2B5EF4-FFF2-40B4-BE49-F238E27FC236}">
                <a16:creationId xmlns:a16="http://schemas.microsoft.com/office/drawing/2014/main" id="{7657D82F-37C4-4898-BFBB-E22B5B3B4FA9}"/>
              </a:ext>
            </a:extLst>
          </p:cNvPr>
          <p:cNvPicPr>
            <a:picLocks noChangeAspect="1"/>
          </p:cNvPicPr>
          <p:nvPr/>
        </p:nvPicPr>
        <p:blipFill rotWithShape="1">
          <a:blip r:embed="rId5"/>
          <a:srcRect l="49127"/>
          <a:stretch/>
        </p:blipFill>
        <p:spPr>
          <a:xfrm>
            <a:off x="5210550" y="1223690"/>
            <a:ext cx="1668863" cy="1785218"/>
          </a:xfrm>
          <a:prstGeom prst="rect">
            <a:avLst/>
          </a:prstGeom>
        </p:spPr>
      </p:pic>
      <p:pic>
        <p:nvPicPr>
          <p:cNvPr id="11" name="Resim 10">
            <a:extLst>
              <a:ext uri="{FF2B5EF4-FFF2-40B4-BE49-F238E27FC236}">
                <a16:creationId xmlns:a16="http://schemas.microsoft.com/office/drawing/2014/main" id="{4678AC34-C0C4-425E-8A11-44C66D261DF8}"/>
              </a:ext>
            </a:extLst>
          </p:cNvPr>
          <p:cNvPicPr>
            <a:picLocks noChangeAspect="1"/>
          </p:cNvPicPr>
          <p:nvPr/>
        </p:nvPicPr>
        <p:blipFill>
          <a:blip r:embed="rId6"/>
          <a:stretch>
            <a:fillRect/>
          </a:stretch>
        </p:blipFill>
        <p:spPr>
          <a:xfrm>
            <a:off x="5282386" y="5451854"/>
            <a:ext cx="1747166" cy="1124182"/>
          </a:xfrm>
          <a:prstGeom prst="rect">
            <a:avLst/>
          </a:prstGeom>
        </p:spPr>
      </p:pic>
      <p:pic>
        <p:nvPicPr>
          <p:cNvPr id="12" name="Resim 11">
            <a:extLst>
              <a:ext uri="{FF2B5EF4-FFF2-40B4-BE49-F238E27FC236}">
                <a16:creationId xmlns:a16="http://schemas.microsoft.com/office/drawing/2014/main" id="{E9BC3614-519B-412D-887B-1BAECEE4B940}"/>
              </a:ext>
            </a:extLst>
          </p:cNvPr>
          <p:cNvPicPr>
            <a:picLocks noChangeAspect="1"/>
          </p:cNvPicPr>
          <p:nvPr/>
        </p:nvPicPr>
        <p:blipFill>
          <a:blip r:embed="rId7"/>
          <a:stretch>
            <a:fillRect/>
          </a:stretch>
        </p:blipFill>
        <p:spPr>
          <a:xfrm rot="16200000">
            <a:off x="798696" y="3250724"/>
            <a:ext cx="2271965" cy="1275796"/>
          </a:xfrm>
          <a:prstGeom prst="rect">
            <a:avLst/>
          </a:prstGeom>
        </p:spPr>
      </p:pic>
      <p:pic>
        <p:nvPicPr>
          <p:cNvPr id="13" name="Picture 2" descr="Year 2006 in Review (by Matt Tomer) – RapReviews | Aesthetic tattoo,  Graffiti text, Cute tattoos">
            <a:extLst>
              <a:ext uri="{FF2B5EF4-FFF2-40B4-BE49-F238E27FC236}">
                <a16:creationId xmlns:a16="http://schemas.microsoft.com/office/drawing/2014/main" id="{8FE7C091-B614-4D05-AB37-452280E205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63702" y="5583580"/>
            <a:ext cx="1747166" cy="982326"/>
          </a:xfrm>
          <a:prstGeom prst="rect">
            <a:avLst/>
          </a:prstGeom>
          <a:noFill/>
          <a:extLst>
            <a:ext uri="{909E8E84-426E-40DD-AFC4-6F175D3DCCD1}">
              <a14:hiddenFill xmlns:a14="http://schemas.microsoft.com/office/drawing/2010/main">
                <a:solidFill>
                  <a:srgbClr val="FFFFFF"/>
                </a:solidFill>
              </a14:hiddenFill>
            </a:ext>
          </a:extLst>
        </p:spPr>
      </p:pic>
      <p:pic>
        <p:nvPicPr>
          <p:cNvPr id="14" name="Resim 13">
            <a:extLst>
              <a:ext uri="{FF2B5EF4-FFF2-40B4-BE49-F238E27FC236}">
                <a16:creationId xmlns:a16="http://schemas.microsoft.com/office/drawing/2014/main" id="{2C26A0ED-4FB0-470F-B4E2-854175C1650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658" y="0"/>
            <a:ext cx="1702429" cy="1650784"/>
          </a:xfrm>
          <a:prstGeom prst="rect">
            <a:avLst/>
          </a:prstGeom>
        </p:spPr>
      </p:pic>
      <p:pic>
        <p:nvPicPr>
          <p:cNvPr id="15" name="Resim 14">
            <a:extLst>
              <a:ext uri="{FF2B5EF4-FFF2-40B4-BE49-F238E27FC236}">
                <a16:creationId xmlns:a16="http://schemas.microsoft.com/office/drawing/2014/main" id="{E10C591F-087C-4CA9-BF1C-8DBAB16DDBB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404451" y="-160735"/>
            <a:ext cx="3041877" cy="1435493"/>
          </a:xfrm>
          <a:prstGeom prst="rect">
            <a:avLst/>
          </a:prstGeom>
        </p:spPr>
      </p:pic>
    </p:spTree>
    <p:extLst>
      <p:ext uri="{BB962C8B-B14F-4D97-AF65-F5344CB8AC3E}">
        <p14:creationId xmlns:p14="http://schemas.microsoft.com/office/powerpoint/2010/main" val="4111094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pic>
        <p:nvPicPr>
          <p:cNvPr id="3" name="Picture 2" descr="Microsoft Excel vs. Google Sheets: Which One&amp;#39;s Better for Business?">
            <a:extLst>
              <a:ext uri="{FF2B5EF4-FFF2-40B4-BE49-F238E27FC236}">
                <a16:creationId xmlns:a16="http://schemas.microsoft.com/office/drawing/2014/main" id="{403CC691-8BBB-4D35-A8C3-CD897A7126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7330" y="1148082"/>
            <a:ext cx="9338164" cy="5252718"/>
          </a:xfrm>
          <a:prstGeom prst="rect">
            <a:avLst/>
          </a:prstGeom>
          <a:noFill/>
          <a:extLst>
            <a:ext uri="{909E8E84-426E-40DD-AFC4-6F175D3DCCD1}">
              <a14:hiddenFill xmlns:a14="http://schemas.microsoft.com/office/drawing/2010/main">
                <a:solidFill>
                  <a:srgbClr val="FFFFFF"/>
                </a:solidFill>
              </a14:hiddenFill>
            </a:ext>
          </a:extLst>
        </p:spPr>
      </p:pic>
      <p:pic>
        <p:nvPicPr>
          <p:cNvPr id="5" name="Resim 4">
            <a:extLst>
              <a:ext uri="{FF2B5EF4-FFF2-40B4-BE49-F238E27FC236}">
                <a16:creationId xmlns:a16="http://schemas.microsoft.com/office/drawing/2014/main" id="{A260806A-B5AB-46AD-A04A-1BEB3AA650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8" y="0"/>
            <a:ext cx="1702429" cy="1650784"/>
          </a:xfrm>
          <a:prstGeom prst="rect">
            <a:avLst/>
          </a:prstGeom>
        </p:spPr>
      </p:pic>
      <p:pic>
        <p:nvPicPr>
          <p:cNvPr id="6" name="Resim 5">
            <a:extLst>
              <a:ext uri="{FF2B5EF4-FFF2-40B4-BE49-F238E27FC236}">
                <a16:creationId xmlns:a16="http://schemas.microsoft.com/office/drawing/2014/main" id="{9ABF9A95-FB28-4EBC-8CCE-7687AFDE57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4451" y="-160735"/>
            <a:ext cx="3041877" cy="1435493"/>
          </a:xfrm>
          <a:prstGeom prst="rect">
            <a:avLst/>
          </a:prstGeom>
        </p:spPr>
      </p:pic>
    </p:spTree>
    <p:extLst>
      <p:ext uri="{BB962C8B-B14F-4D97-AF65-F5344CB8AC3E}">
        <p14:creationId xmlns:p14="http://schemas.microsoft.com/office/powerpoint/2010/main" val="4094139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pic>
        <p:nvPicPr>
          <p:cNvPr id="3" name="Resim 2">
            <a:extLst>
              <a:ext uri="{FF2B5EF4-FFF2-40B4-BE49-F238E27FC236}">
                <a16:creationId xmlns:a16="http://schemas.microsoft.com/office/drawing/2014/main" id="{AC9672E5-B14F-44BD-8C21-415F8D4BFD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3804" y="1110310"/>
            <a:ext cx="5509190" cy="5509190"/>
          </a:xfrm>
          <a:prstGeom prst="rect">
            <a:avLst/>
          </a:prstGeom>
        </p:spPr>
      </p:pic>
      <p:pic>
        <p:nvPicPr>
          <p:cNvPr id="5" name="Resim 4">
            <a:extLst>
              <a:ext uri="{FF2B5EF4-FFF2-40B4-BE49-F238E27FC236}">
                <a16:creationId xmlns:a16="http://schemas.microsoft.com/office/drawing/2014/main" id="{59ABFB65-569B-47D2-B753-D74EE48969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8" y="0"/>
            <a:ext cx="1702429" cy="1650784"/>
          </a:xfrm>
          <a:prstGeom prst="rect">
            <a:avLst/>
          </a:prstGeom>
        </p:spPr>
      </p:pic>
      <p:pic>
        <p:nvPicPr>
          <p:cNvPr id="6" name="Resim 5">
            <a:extLst>
              <a:ext uri="{FF2B5EF4-FFF2-40B4-BE49-F238E27FC236}">
                <a16:creationId xmlns:a16="http://schemas.microsoft.com/office/drawing/2014/main" id="{D2A8887F-8FE3-49D8-8BC6-CDD94E5018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4451" y="-160735"/>
            <a:ext cx="3041877" cy="1435493"/>
          </a:xfrm>
          <a:prstGeom prst="rect">
            <a:avLst/>
          </a:prstGeom>
        </p:spPr>
      </p:pic>
    </p:spTree>
    <p:extLst>
      <p:ext uri="{BB962C8B-B14F-4D97-AF65-F5344CB8AC3E}">
        <p14:creationId xmlns:p14="http://schemas.microsoft.com/office/powerpoint/2010/main" val="1546295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pic>
        <p:nvPicPr>
          <p:cNvPr id="3" name="Picture 2" descr="The features of Google Sheets that you would like to know | SheetDB">
            <a:extLst>
              <a:ext uri="{FF2B5EF4-FFF2-40B4-BE49-F238E27FC236}">
                <a16:creationId xmlns:a16="http://schemas.microsoft.com/office/drawing/2014/main" id="{D31EE25A-BC45-491A-8FC9-2D3DDFF18F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13206" y="1444644"/>
            <a:ext cx="8165588" cy="4953223"/>
          </a:xfrm>
          <a:prstGeom prst="rect">
            <a:avLst/>
          </a:prstGeom>
          <a:noFill/>
          <a:extLst>
            <a:ext uri="{909E8E84-426E-40DD-AFC4-6F175D3DCCD1}">
              <a14:hiddenFill xmlns:a14="http://schemas.microsoft.com/office/drawing/2010/main">
                <a:solidFill>
                  <a:srgbClr val="FFFFFF"/>
                </a:solidFill>
              </a14:hiddenFill>
            </a:ext>
          </a:extLst>
        </p:spPr>
      </p:pic>
      <p:pic>
        <p:nvPicPr>
          <p:cNvPr id="5" name="Resim 4">
            <a:extLst>
              <a:ext uri="{FF2B5EF4-FFF2-40B4-BE49-F238E27FC236}">
                <a16:creationId xmlns:a16="http://schemas.microsoft.com/office/drawing/2014/main" id="{7F3F1397-2C80-4642-9BC2-89CAA02A5D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8" y="0"/>
            <a:ext cx="1702429" cy="1650784"/>
          </a:xfrm>
          <a:prstGeom prst="rect">
            <a:avLst/>
          </a:prstGeom>
        </p:spPr>
      </p:pic>
      <p:pic>
        <p:nvPicPr>
          <p:cNvPr id="6" name="Resim 5">
            <a:extLst>
              <a:ext uri="{FF2B5EF4-FFF2-40B4-BE49-F238E27FC236}">
                <a16:creationId xmlns:a16="http://schemas.microsoft.com/office/drawing/2014/main" id="{3522D9F9-8281-4A15-A2FF-75DB40874D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4451" y="-160735"/>
            <a:ext cx="3041877" cy="1435493"/>
          </a:xfrm>
          <a:prstGeom prst="rect">
            <a:avLst/>
          </a:prstGeom>
        </p:spPr>
      </p:pic>
    </p:spTree>
    <p:extLst>
      <p:ext uri="{BB962C8B-B14F-4D97-AF65-F5344CB8AC3E}">
        <p14:creationId xmlns:p14="http://schemas.microsoft.com/office/powerpoint/2010/main" val="4270741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sp>
        <p:nvSpPr>
          <p:cNvPr id="3" name="Dikdörtgen 2">
            <a:extLst>
              <a:ext uri="{FF2B5EF4-FFF2-40B4-BE49-F238E27FC236}">
                <a16:creationId xmlns:a16="http://schemas.microsoft.com/office/drawing/2014/main" id="{4F6AC6BF-856B-4ACA-8D6F-BDDE27FC34ED}"/>
              </a:ext>
            </a:extLst>
          </p:cNvPr>
          <p:cNvSpPr/>
          <p:nvPr/>
        </p:nvSpPr>
        <p:spPr>
          <a:xfrm>
            <a:off x="2045790" y="1475896"/>
            <a:ext cx="9854221" cy="4893647"/>
          </a:xfrm>
          <a:prstGeom prst="rect">
            <a:avLst/>
          </a:prstGeom>
        </p:spPr>
        <p:txBody>
          <a:bodyPr wrap="square">
            <a:spAutoFit/>
          </a:bodyPr>
          <a:lstStyle/>
          <a:p>
            <a:pPr marL="342900" indent="-342900">
              <a:buFont typeface="Wingdings" panose="05000000000000000000" pitchFamily="2" charset="2"/>
              <a:buChar char="v"/>
            </a:pPr>
            <a:r>
              <a:rPr lang="en-US" sz="2400" dirty="0"/>
              <a:t>It’s a web-based spreadsheet that you can use anywhere—no more forgetting your spreadsheet files at home.</a:t>
            </a:r>
            <a:endParaRPr lang="tr-TR" sz="2400" dirty="0"/>
          </a:p>
          <a:p>
            <a:pPr marL="342900" indent="-342900">
              <a:buFont typeface="Wingdings" panose="05000000000000000000" pitchFamily="2" charset="2"/>
              <a:buChar char="v"/>
            </a:pPr>
            <a:endParaRPr lang="tr-TR" sz="2400" dirty="0"/>
          </a:p>
          <a:p>
            <a:pPr marL="342900" indent="-342900">
              <a:buFont typeface="Wingdings" panose="05000000000000000000" pitchFamily="2" charset="2"/>
              <a:buChar char="v"/>
            </a:pPr>
            <a:r>
              <a:rPr lang="en-US" sz="2400" dirty="0"/>
              <a:t>It works from any device, with mobile apps for iOS and Android along with its web-based core app.</a:t>
            </a:r>
            <a:endParaRPr lang="tr-TR" sz="2400" dirty="0"/>
          </a:p>
          <a:p>
            <a:pPr marL="342900" indent="-342900">
              <a:buFont typeface="Wingdings" panose="05000000000000000000" pitchFamily="2" charset="2"/>
              <a:buChar char="v"/>
            </a:pPr>
            <a:endParaRPr lang="tr-TR" sz="2400" dirty="0"/>
          </a:p>
          <a:p>
            <a:pPr marL="342900" indent="-342900">
              <a:buFont typeface="Wingdings" panose="05000000000000000000" pitchFamily="2" charset="2"/>
              <a:buChar char="v"/>
            </a:pPr>
            <a:r>
              <a:rPr lang="en-US" sz="2400" dirty="0"/>
              <a:t>Google Sheets is free, and it's bundled with Google Drive, Docs, and Slides to share files, documents, and presentations online.</a:t>
            </a:r>
            <a:endParaRPr lang="tr-TR" sz="2400" dirty="0"/>
          </a:p>
          <a:p>
            <a:pPr marL="342900" indent="-342900">
              <a:buFont typeface="Wingdings" panose="05000000000000000000" pitchFamily="2" charset="2"/>
              <a:buChar char="v"/>
            </a:pPr>
            <a:endParaRPr lang="tr-TR" sz="2400" dirty="0"/>
          </a:p>
          <a:p>
            <a:pPr marL="342900" indent="-342900">
              <a:buFont typeface="Wingdings" panose="05000000000000000000" pitchFamily="2" charset="2"/>
              <a:buChar char="v"/>
            </a:pPr>
            <a:r>
              <a:rPr lang="en-US" sz="2400" dirty="0"/>
              <a:t>You can download add-ons, create your own, and write custom code.</a:t>
            </a:r>
            <a:endParaRPr lang="tr-TR" sz="2400" dirty="0"/>
          </a:p>
          <a:p>
            <a:endParaRPr lang="en-US" sz="2400" dirty="0"/>
          </a:p>
          <a:p>
            <a:pPr marL="342900" indent="-342900">
              <a:buFont typeface="Wingdings" panose="05000000000000000000" pitchFamily="2" charset="2"/>
              <a:buChar char="v"/>
            </a:pPr>
            <a:r>
              <a:rPr lang="en-US" sz="2400" dirty="0"/>
              <a:t>It's online, so you can gather data with your spreadsheet automatically and do almost anything you want, even when your spreadsheet isn't open.</a:t>
            </a:r>
          </a:p>
        </p:txBody>
      </p:sp>
      <p:sp>
        <p:nvSpPr>
          <p:cNvPr id="5" name="Dikdörtgen 4">
            <a:extLst>
              <a:ext uri="{FF2B5EF4-FFF2-40B4-BE49-F238E27FC236}">
                <a16:creationId xmlns:a16="http://schemas.microsoft.com/office/drawing/2014/main" id="{0654ACFC-7219-4103-B171-BA81F8320C2D}"/>
              </a:ext>
            </a:extLst>
          </p:cNvPr>
          <p:cNvSpPr/>
          <p:nvPr/>
        </p:nvSpPr>
        <p:spPr>
          <a:xfrm rot="17069198">
            <a:off x="-1199574" y="3658766"/>
            <a:ext cx="4562532" cy="923330"/>
          </a:xfrm>
          <a:prstGeom prst="rect">
            <a:avLst/>
          </a:prstGeom>
          <a:noFill/>
        </p:spPr>
        <p:txBody>
          <a:bodyPr wrap="none" lIns="91440" tIns="45720" rIns="91440" bIns="45720">
            <a:spAutoFit/>
          </a:bodyPr>
          <a:lstStyle/>
          <a:p>
            <a:pPr algn="ctr"/>
            <a:r>
              <a:rPr lang="tr-TR"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USER FRIENDLY</a:t>
            </a:r>
            <a:endParaRPr lang="tr-TR"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6" name="Resim 5">
            <a:extLst>
              <a:ext uri="{FF2B5EF4-FFF2-40B4-BE49-F238E27FC236}">
                <a16:creationId xmlns:a16="http://schemas.microsoft.com/office/drawing/2014/main" id="{267852AC-70A4-4FA8-9F9F-17F135A171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58" y="0"/>
            <a:ext cx="1702429" cy="1650784"/>
          </a:xfrm>
          <a:prstGeom prst="rect">
            <a:avLst/>
          </a:prstGeom>
        </p:spPr>
      </p:pic>
      <p:pic>
        <p:nvPicPr>
          <p:cNvPr id="7" name="Resim 6">
            <a:extLst>
              <a:ext uri="{FF2B5EF4-FFF2-40B4-BE49-F238E27FC236}">
                <a16:creationId xmlns:a16="http://schemas.microsoft.com/office/drawing/2014/main" id="{388017B0-4AA9-4A1A-8073-5B023C7EE1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4451" y="-160735"/>
            <a:ext cx="3041877" cy="1435493"/>
          </a:xfrm>
          <a:prstGeom prst="rect">
            <a:avLst/>
          </a:prstGeom>
        </p:spPr>
      </p:pic>
    </p:spTree>
    <p:extLst>
      <p:ext uri="{BB962C8B-B14F-4D97-AF65-F5344CB8AC3E}">
        <p14:creationId xmlns:p14="http://schemas.microsoft.com/office/powerpoint/2010/main" val="286326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pic>
        <p:nvPicPr>
          <p:cNvPr id="3" name="Resim 2">
            <a:extLst>
              <a:ext uri="{FF2B5EF4-FFF2-40B4-BE49-F238E27FC236}">
                <a16:creationId xmlns:a16="http://schemas.microsoft.com/office/drawing/2014/main" id="{4A89D50D-571E-4F3F-8553-DA876FDFF6DB}"/>
              </a:ext>
            </a:extLst>
          </p:cNvPr>
          <p:cNvPicPr>
            <a:picLocks noChangeAspect="1"/>
          </p:cNvPicPr>
          <p:nvPr/>
        </p:nvPicPr>
        <p:blipFill rotWithShape="1">
          <a:blip r:embed="rId3"/>
          <a:srcRect t="59583"/>
          <a:stretch/>
        </p:blipFill>
        <p:spPr>
          <a:xfrm>
            <a:off x="860672" y="3879514"/>
            <a:ext cx="10725583" cy="2298203"/>
          </a:xfrm>
          <a:prstGeom prst="rect">
            <a:avLst/>
          </a:prstGeom>
        </p:spPr>
      </p:pic>
      <p:pic>
        <p:nvPicPr>
          <p:cNvPr id="5" name="Resim 4">
            <a:extLst>
              <a:ext uri="{FF2B5EF4-FFF2-40B4-BE49-F238E27FC236}">
                <a16:creationId xmlns:a16="http://schemas.microsoft.com/office/drawing/2014/main" id="{3689A752-A1F3-4F4C-BE7B-042CCCBCFA31}"/>
              </a:ext>
            </a:extLst>
          </p:cNvPr>
          <p:cNvPicPr>
            <a:picLocks noChangeAspect="1"/>
          </p:cNvPicPr>
          <p:nvPr/>
        </p:nvPicPr>
        <p:blipFill>
          <a:blip r:embed="rId4"/>
          <a:stretch>
            <a:fillRect/>
          </a:stretch>
        </p:blipFill>
        <p:spPr>
          <a:xfrm>
            <a:off x="860672" y="1420540"/>
            <a:ext cx="10667303" cy="2279465"/>
          </a:xfrm>
          <a:prstGeom prst="rect">
            <a:avLst/>
          </a:prstGeom>
        </p:spPr>
      </p:pic>
      <p:sp>
        <p:nvSpPr>
          <p:cNvPr id="7" name="Dikdörtgen 6">
            <a:extLst>
              <a:ext uri="{FF2B5EF4-FFF2-40B4-BE49-F238E27FC236}">
                <a16:creationId xmlns:a16="http://schemas.microsoft.com/office/drawing/2014/main" id="{F11B8213-8260-49F6-B436-7FCE4226A74F}"/>
              </a:ext>
            </a:extLst>
          </p:cNvPr>
          <p:cNvSpPr/>
          <p:nvPr/>
        </p:nvSpPr>
        <p:spPr>
          <a:xfrm>
            <a:off x="2750104" y="937150"/>
            <a:ext cx="7505645" cy="923330"/>
          </a:xfrm>
          <a:prstGeom prst="rect">
            <a:avLst/>
          </a:prstGeom>
          <a:noFill/>
        </p:spPr>
        <p:txBody>
          <a:bodyPr wrap="none" lIns="91440" tIns="45720" rIns="91440" bIns="45720">
            <a:spAutoFit/>
          </a:bodyPr>
          <a:lstStyle/>
          <a:p>
            <a:pPr algn="ctr"/>
            <a:r>
              <a:rPr lang="tr-TR"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Google Sheets in Limitleri</a:t>
            </a:r>
            <a:endParaRPr lang="tr-TR"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8" name="Resim 7">
            <a:extLst>
              <a:ext uri="{FF2B5EF4-FFF2-40B4-BE49-F238E27FC236}">
                <a16:creationId xmlns:a16="http://schemas.microsoft.com/office/drawing/2014/main" id="{E0D49D93-C753-4E84-BAB8-042CBE201B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658" y="0"/>
            <a:ext cx="1702429" cy="1650784"/>
          </a:xfrm>
          <a:prstGeom prst="rect">
            <a:avLst/>
          </a:prstGeom>
        </p:spPr>
      </p:pic>
      <p:pic>
        <p:nvPicPr>
          <p:cNvPr id="9" name="Resim 8">
            <a:extLst>
              <a:ext uri="{FF2B5EF4-FFF2-40B4-BE49-F238E27FC236}">
                <a16:creationId xmlns:a16="http://schemas.microsoft.com/office/drawing/2014/main" id="{D1165B46-4DDF-40B8-B3DD-EA02793005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04451" y="-160735"/>
            <a:ext cx="3041877" cy="1435493"/>
          </a:xfrm>
          <a:prstGeom prst="rect">
            <a:avLst/>
          </a:prstGeom>
        </p:spPr>
      </p:pic>
      <p:pic>
        <p:nvPicPr>
          <p:cNvPr id="10" name="Resim 9">
            <a:extLst>
              <a:ext uri="{FF2B5EF4-FFF2-40B4-BE49-F238E27FC236}">
                <a16:creationId xmlns:a16="http://schemas.microsoft.com/office/drawing/2014/main" id="{F08ABCF0-2C47-4F2D-8754-AFC3F91A6D9D}"/>
              </a:ext>
            </a:extLst>
          </p:cNvPr>
          <p:cNvPicPr>
            <a:picLocks noChangeAspect="1"/>
          </p:cNvPicPr>
          <p:nvPr/>
        </p:nvPicPr>
        <p:blipFill>
          <a:blip r:embed="rId7"/>
          <a:stretch>
            <a:fillRect/>
          </a:stretch>
        </p:blipFill>
        <p:spPr>
          <a:xfrm>
            <a:off x="3699555" y="3879514"/>
            <a:ext cx="7886700" cy="2600325"/>
          </a:xfrm>
          <a:prstGeom prst="rect">
            <a:avLst/>
          </a:prstGeom>
        </p:spPr>
      </p:pic>
    </p:spTree>
    <p:extLst>
      <p:ext uri="{BB962C8B-B14F-4D97-AF65-F5344CB8AC3E}">
        <p14:creationId xmlns:p14="http://schemas.microsoft.com/office/powerpoint/2010/main" val="233827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7D5FE74-C40F-4749-A04E-9638C8723818}"/>
              </a:ext>
            </a:extLst>
          </p:cNvPr>
          <p:cNvSpPr>
            <a:spLocks noGrp="1"/>
          </p:cNvSpPr>
          <p:nvPr>
            <p:ph type="title"/>
          </p:nvPr>
        </p:nvSpPr>
        <p:spPr/>
        <p:txBody>
          <a:bodyPr/>
          <a:lstStyle/>
          <a:p>
            <a:r>
              <a:rPr lang="tr-TR" dirty="0"/>
              <a:t>HOW TO ACCESS</a:t>
            </a:r>
          </a:p>
        </p:txBody>
      </p:sp>
      <p:pic>
        <p:nvPicPr>
          <p:cNvPr id="3" name="Resim 2">
            <a:extLst>
              <a:ext uri="{FF2B5EF4-FFF2-40B4-BE49-F238E27FC236}">
                <a16:creationId xmlns:a16="http://schemas.microsoft.com/office/drawing/2014/main" id="{A02A8AF4-C469-46EB-92BA-6B4092B31C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539" y="3429000"/>
            <a:ext cx="2269368" cy="2200524"/>
          </a:xfrm>
          <a:prstGeom prst="rect">
            <a:avLst/>
          </a:prstGeom>
        </p:spPr>
      </p:pic>
      <p:pic>
        <p:nvPicPr>
          <p:cNvPr id="4" name="Resim 3">
            <a:extLst>
              <a:ext uri="{FF2B5EF4-FFF2-40B4-BE49-F238E27FC236}">
                <a16:creationId xmlns:a16="http://schemas.microsoft.com/office/drawing/2014/main" id="{A0087551-0988-438D-9D8E-DCE1C99FCD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4451" y="-160735"/>
            <a:ext cx="3041877" cy="1435493"/>
          </a:xfrm>
          <a:prstGeom prst="rect">
            <a:avLst/>
          </a:prstGeom>
        </p:spPr>
      </p:pic>
    </p:spTree>
    <p:extLst>
      <p:ext uri="{BB962C8B-B14F-4D97-AF65-F5344CB8AC3E}">
        <p14:creationId xmlns:p14="http://schemas.microsoft.com/office/powerpoint/2010/main" val="3479594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pic>
        <p:nvPicPr>
          <p:cNvPr id="3" name="Resim 2">
            <a:extLst>
              <a:ext uri="{FF2B5EF4-FFF2-40B4-BE49-F238E27FC236}">
                <a16:creationId xmlns:a16="http://schemas.microsoft.com/office/drawing/2014/main" id="{C6F9A480-123A-4852-B3BC-E081A4450480}"/>
              </a:ext>
            </a:extLst>
          </p:cNvPr>
          <p:cNvPicPr>
            <a:picLocks noChangeAspect="1"/>
          </p:cNvPicPr>
          <p:nvPr/>
        </p:nvPicPr>
        <p:blipFill>
          <a:blip r:embed="rId2"/>
          <a:stretch>
            <a:fillRect/>
          </a:stretch>
        </p:blipFill>
        <p:spPr>
          <a:xfrm>
            <a:off x="0" y="1453089"/>
            <a:ext cx="12192000" cy="5250626"/>
          </a:xfrm>
          <a:prstGeom prst="rect">
            <a:avLst/>
          </a:prstGeom>
        </p:spPr>
      </p:pic>
      <p:pic>
        <p:nvPicPr>
          <p:cNvPr id="5" name="Resim 4">
            <a:extLst>
              <a:ext uri="{FF2B5EF4-FFF2-40B4-BE49-F238E27FC236}">
                <a16:creationId xmlns:a16="http://schemas.microsoft.com/office/drawing/2014/main" id="{0E5D77CE-2011-4077-87C7-05D8C71645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58" y="0"/>
            <a:ext cx="1702429" cy="1650784"/>
          </a:xfrm>
          <a:prstGeom prst="rect">
            <a:avLst/>
          </a:prstGeom>
        </p:spPr>
      </p:pic>
      <p:pic>
        <p:nvPicPr>
          <p:cNvPr id="6" name="Resim 5">
            <a:extLst>
              <a:ext uri="{FF2B5EF4-FFF2-40B4-BE49-F238E27FC236}">
                <a16:creationId xmlns:a16="http://schemas.microsoft.com/office/drawing/2014/main" id="{EBDB5BA7-EC33-47EF-8EC1-47BA74FE12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4451" y="-160735"/>
            <a:ext cx="3041877" cy="1435493"/>
          </a:xfrm>
          <a:prstGeom prst="rect">
            <a:avLst/>
          </a:prstGeom>
        </p:spPr>
      </p:pic>
    </p:spTree>
    <p:extLst>
      <p:ext uri="{BB962C8B-B14F-4D97-AF65-F5344CB8AC3E}">
        <p14:creationId xmlns:p14="http://schemas.microsoft.com/office/powerpoint/2010/main" val="1333738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pic>
        <p:nvPicPr>
          <p:cNvPr id="3" name="Resim 2">
            <a:extLst>
              <a:ext uri="{FF2B5EF4-FFF2-40B4-BE49-F238E27FC236}">
                <a16:creationId xmlns:a16="http://schemas.microsoft.com/office/drawing/2014/main" id="{37001FC1-5A5E-4C91-A688-1A1BAA7AC72C}"/>
              </a:ext>
            </a:extLst>
          </p:cNvPr>
          <p:cNvPicPr>
            <a:picLocks noChangeAspect="1"/>
          </p:cNvPicPr>
          <p:nvPr/>
        </p:nvPicPr>
        <p:blipFill>
          <a:blip r:embed="rId2"/>
          <a:stretch>
            <a:fillRect/>
          </a:stretch>
        </p:blipFill>
        <p:spPr>
          <a:xfrm>
            <a:off x="1213058" y="1585145"/>
            <a:ext cx="10118271" cy="5044255"/>
          </a:xfrm>
          <a:prstGeom prst="rect">
            <a:avLst/>
          </a:prstGeom>
        </p:spPr>
      </p:pic>
      <p:sp>
        <p:nvSpPr>
          <p:cNvPr id="5" name="Sağ Ok 3">
            <a:extLst>
              <a:ext uri="{FF2B5EF4-FFF2-40B4-BE49-F238E27FC236}">
                <a16:creationId xmlns:a16="http://schemas.microsoft.com/office/drawing/2014/main" id="{E6C1A2C2-7805-4E48-AB8D-FB1CE18899CA}"/>
              </a:ext>
            </a:extLst>
          </p:cNvPr>
          <p:cNvSpPr/>
          <p:nvPr/>
        </p:nvSpPr>
        <p:spPr>
          <a:xfrm rot="3036527">
            <a:off x="8806572" y="431232"/>
            <a:ext cx="2211841" cy="136957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Resim 5">
            <a:extLst>
              <a:ext uri="{FF2B5EF4-FFF2-40B4-BE49-F238E27FC236}">
                <a16:creationId xmlns:a16="http://schemas.microsoft.com/office/drawing/2014/main" id="{CC3C6246-C833-44C8-B23F-AC28872521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58" y="0"/>
            <a:ext cx="1702429" cy="1650784"/>
          </a:xfrm>
          <a:prstGeom prst="rect">
            <a:avLst/>
          </a:prstGeom>
        </p:spPr>
      </p:pic>
      <p:pic>
        <p:nvPicPr>
          <p:cNvPr id="7" name="Resim 6">
            <a:extLst>
              <a:ext uri="{FF2B5EF4-FFF2-40B4-BE49-F238E27FC236}">
                <a16:creationId xmlns:a16="http://schemas.microsoft.com/office/drawing/2014/main" id="{4A6D0738-7E4D-4162-9D83-293E7170B3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4451" y="-160735"/>
            <a:ext cx="3041877" cy="1435493"/>
          </a:xfrm>
          <a:prstGeom prst="rect">
            <a:avLst/>
          </a:prstGeom>
        </p:spPr>
      </p:pic>
    </p:spTree>
    <p:extLst>
      <p:ext uri="{BB962C8B-B14F-4D97-AF65-F5344CB8AC3E}">
        <p14:creationId xmlns:p14="http://schemas.microsoft.com/office/powerpoint/2010/main" val="3315735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pic>
        <p:nvPicPr>
          <p:cNvPr id="3" name="Resim 2">
            <a:extLst>
              <a:ext uri="{FF2B5EF4-FFF2-40B4-BE49-F238E27FC236}">
                <a16:creationId xmlns:a16="http://schemas.microsoft.com/office/drawing/2014/main" id="{C53356C5-3EA1-4814-8AB8-53813AC4E5CA}"/>
              </a:ext>
            </a:extLst>
          </p:cNvPr>
          <p:cNvPicPr>
            <a:picLocks noChangeAspect="1"/>
          </p:cNvPicPr>
          <p:nvPr/>
        </p:nvPicPr>
        <p:blipFill>
          <a:blip r:embed="rId2"/>
          <a:stretch>
            <a:fillRect/>
          </a:stretch>
        </p:blipFill>
        <p:spPr>
          <a:xfrm>
            <a:off x="1796789" y="1128477"/>
            <a:ext cx="3997530" cy="5630667"/>
          </a:xfrm>
          <a:prstGeom prst="rect">
            <a:avLst/>
          </a:prstGeom>
        </p:spPr>
      </p:pic>
      <p:sp>
        <p:nvSpPr>
          <p:cNvPr id="5" name="Sağ Ok 6">
            <a:extLst>
              <a:ext uri="{FF2B5EF4-FFF2-40B4-BE49-F238E27FC236}">
                <a16:creationId xmlns:a16="http://schemas.microsoft.com/office/drawing/2014/main" id="{29CEC410-9F92-4BF2-8634-1201188F9AF0}"/>
              </a:ext>
            </a:extLst>
          </p:cNvPr>
          <p:cNvSpPr/>
          <p:nvPr/>
        </p:nvSpPr>
        <p:spPr>
          <a:xfrm rot="8372322">
            <a:off x="5291761" y="1943784"/>
            <a:ext cx="2211841" cy="136957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Resim 5">
            <a:extLst>
              <a:ext uri="{FF2B5EF4-FFF2-40B4-BE49-F238E27FC236}">
                <a16:creationId xmlns:a16="http://schemas.microsoft.com/office/drawing/2014/main" id="{B8309723-80DB-4D35-9143-2E39706F08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58" y="0"/>
            <a:ext cx="1702429" cy="1650784"/>
          </a:xfrm>
          <a:prstGeom prst="rect">
            <a:avLst/>
          </a:prstGeom>
        </p:spPr>
      </p:pic>
      <p:pic>
        <p:nvPicPr>
          <p:cNvPr id="7" name="Resim 6">
            <a:extLst>
              <a:ext uri="{FF2B5EF4-FFF2-40B4-BE49-F238E27FC236}">
                <a16:creationId xmlns:a16="http://schemas.microsoft.com/office/drawing/2014/main" id="{9931F03B-9E8F-4918-97B5-48866AC570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4451" y="-160735"/>
            <a:ext cx="3041877" cy="1435493"/>
          </a:xfrm>
          <a:prstGeom prst="rect">
            <a:avLst/>
          </a:prstGeom>
        </p:spPr>
      </p:pic>
    </p:spTree>
    <p:extLst>
      <p:ext uri="{BB962C8B-B14F-4D97-AF65-F5344CB8AC3E}">
        <p14:creationId xmlns:p14="http://schemas.microsoft.com/office/powerpoint/2010/main" val="50063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Yer Tutucusu 1">
            <a:extLst>
              <a:ext uri="{FF2B5EF4-FFF2-40B4-BE49-F238E27FC236}">
                <a16:creationId xmlns:a16="http://schemas.microsoft.com/office/drawing/2014/main" id="{A6E2AD2F-E343-4E8E-AECD-BE2FEE02E1BE}"/>
              </a:ext>
            </a:extLst>
          </p:cNvPr>
          <p:cNvSpPr>
            <a:spLocks noGrp="1"/>
          </p:cNvSpPr>
          <p:nvPr>
            <p:ph type="body" idx="1"/>
          </p:nvPr>
        </p:nvSpPr>
        <p:spPr/>
        <p:txBody>
          <a:bodyPr>
            <a:normAutofit fontScale="70000" lnSpcReduction="20000"/>
          </a:bodyPr>
          <a:lstStyle/>
          <a:p>
            <a:r>
              <a:rPr lang="tr-TR" dirty="0"/>
              <a:t>BATCH 168 DATA SCIENCE</a:t>
            </a:r>
          </a:p>
        </p:txBody>
      </p:sp>
      <p:sp>
        <p:nvSpPr>
          <p:cNvPr id="3" name="Metin Yer Tutucusu 2">
            <a:extLst>
              <a:ext uri="{FF2B5EF4-FFF2-40B4-BE49-F238E27FC236}">
                <a16:creationId xmlns:a16="http://schemas.microsoft.com/office/drawing/2014/main" id="{8AABBA58-F495-4E74-B569-D2F437D92BD4}"/>
              </a:ext>
            </a:extLst>
          </p:cNvPr>
          <p:cNvSpPr>
            <a:spLocks noGrp="1"/>
          </p:cNvSpPr>
          <p:nvPr>
            <p:ph type="body" idx="10"/>
          </p:nvPr>
        </p:nvSpPr>
        <p:spPr/>
        <p:txBody>
          <a:bodyPr/>
          <a:lstStyle/>
          <a:p>
            <a:r>
              <a:rPr lang="tr-TR" dirty="0"/>
              <a:t>GOOGLE SHEETS</a:t>
            </a:r>
          </a:p>
        </p:txBody>
      </p:sp>
      <p:sp>
        <p:nvSpPr>
          <p:cNvPr id="4" name="Metin Yer Tutucusu 3">
            <a:extLst>
              <a:ext uri="{FF2B5EF4-FFF2-40B4-BE49-F238E27FC236}">
                <a16:creationId xmlns:a16="http://schemas.microsoft.com/office/drawing/2014/main" id="{4A5EC339-8DB2-4A0E-8FC7-A4FF21946331}"/>
              </a:ext>
            </a:extLst>
          </p:cNvPr>
          <p:cNvSpPr>
            <a:spLocks noGrp="1"/>
          </p:cNvSpPr>
          <p:nvPr>
            <p:ph type="body" idx="11"/>
          </p:nvPr>
        </p:nvSpPr>
        <p:spPr/>
        <p:txBody>
          <a:bodyPr/>
          <a:lstStyle/>
          <a:p>
            <a:r>
              <a:rPr lang="tr-TR" dirty="0"/>
              <a:t>24.07.2023</a:t>
            </a:r>
          </a:p>
        </p:txBody>
      </p:sp>
      <p:sp>
        <p:nvSpPr>
          <p:cNvPr id="5" name="Metin Yer Tutucusu 4">
            <a:extLst>
              <a:ext uri="{FF2B5EF4-FFF2-40B4-BE49-F238E27FC236}">
                <a16:creationId xmlns:a16="http://schemas.microsoft.com/office/drawing/2014/main" id="{FD2B2DBC-3091-44CC-8653-E13480798B50}"/>
              </a:ext>
            </a:extLst>
          </p:cNvPr>
          <p:cNvSpPr>
            <a:spLocks noGrp="1"/>
          </p:cNvSpPr>
          <p:nvPr>
            <p:ph type="body" idx="12"/>
          </p:nvPr>
        </p:nvSpPr>
        <p:spPr/>
        <p:txBody>
          <a:bodyPr/>
          <a:lstStyle/>
          <a:p>
            <a:r>
              <a:rPr lang="tr-TR" dirty="0"/>
              <a:t>INTRODUCTION</a:t>
            </a:r>
          </a:p>
        </p:txBody>
      </p:sp>
      <p:pic>
        <p:nvPicPr>
          <p:cNvPr id="7" name="Resim 6">
            <a:extLst>
              <a:ext uri="{FF2B5EF4-FFF2-40B4-BE49-F238E27FC236}">
                <a16:creationId xmlns:a16="http://schemas.microsoft.com/office/drawing/2014/main" id="{0EEE1B43-2EC0-49D2-B965-9AE830DE8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4513" y="-112252"/>
            <a:ext cx="2383971" cy="2189993"/>
          </a:xfrm>
          <a:prstGeom prst="rect">
            <a:avLst/>
          </a:prstGeom>
        </p:spPr>
      </p:pic>
      <p:pic>
        <p:nvPicPr>
          <p:cNvPr id="9" name="Resim 8">
            <a:extLst>
              <a:ext uri="{FF2B5EF4-FFF2-40B4-BE49-F238E27FC236}">
                <a16:creationId xmlns:a16="http://schemas.microsoft.com/office/drawing/2014/main" id="{27174789-4FEA-40D4-A9BC-56163D50DE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7475" y="4937760"/>
            <a:ext cx="3597049" cy="1697484"/>
          </a:xfrm>
          <a:prstGeom prst="rect">
            <a:avLst/>
          </a:prstGeom>
        </p:spPr>
      </p:pic>
    </p:spTree>
    <p:extLst>
      <p:ext uri="{BB962C8B-B14F-4D97-AF65-F5344CB8AC3E}">
        <p14:creationId xmlns:p14="http://schemas.microsoft.com/office/powerpoint/2010/main" val="675215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pic>
        <p:nvPicPr>
          <p:cNvPr id="3" name="Resim 2">
            <a:extLst>
              <a:ext uri="{FF2B5EF4-FFF2-40B4-BE49-F238E27FC236}">
                <a16:creationId xmlns:a16="http://schemas.microsoft.com/office/drawing/2014/main" id="{E7F170E0-3643-4693-A421-B1BABA38C678}"/>
              </a:ext>
            </a:extLst>
          </p:cNvPr>
          <p:cNvPicPr>
            <a:picLocks noChangeAspect="1"/>
          </p:cNvPicPr>
          <p:nvPr/>
        </p:nvPicPr>
        <p:blipFill>
          <a:blip r:embed="rId2"/>
          <a:stretch>
            <a:fillRect/>
          </a:stretch>
        </p:blipFill>
        <p:spPr>
          <a:xfrm>
            <a:off x="1357444" y="1435592"/>
            <a:ext cx="10552895" cy="5134480"/>
          </a:xfrm>
          <a:prstGeom prst="rect">
            <a:avLst/>
          </a:prstGeom>
        </p:spPr>
      </p:pic>
      <p:sp>
        <p:nvSpPr>
          <p:cNvPr id="5" name="Sağ Ok 6">
            <a:extLst>
              <a:ext uri="{FF2B5EF4-FFF2-40B4-BE49-F238E27FC236}">
                <a16:creationId xmlns:a16="http://schemas.microsoft.com/office/drawing/2014/main" id="{CE76F6EB-9117-4078-ADF0-3A2AB41C9605}"/>
              </a:ext>
            </a:extLst>
          </p:cNvPr>
          <p:cNvSpPr/>
          <p:nvPr/>
        </p:nvSpPr>
        <p:spPr>
          <a:xfrm rot="8372322">
            <a:off x="3060302" y="1748216"/>
            <a:ext cx="2211841" cy="136957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Resim 5">
            <a:extLst>
              <a:ext uri="{FF2B5EF4-FFF2-40B4-BE49-F238E27FC236}">
                <a16:creationId xmlns:a16="http://schemas.microsoft.com/office/drawing/2014/main" id="{E3B7C973-98EE-4646-A988-A9E7E3B7D6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58" y="0"/>
            <a:ext cx="1702429" cy="1650784"/>
          </a:xfrm>
          <a:prstGeom prst="rect">
            <a:avLst/>
          </a:prstGeom>
        </p:spPr>
      </p:pic>
      <p:pic>
        <p:nvPicPr>
          <p:cNvPr id="7" name="Resim 6">
            <a:extLst>
              <a:ext uri="{FF2B5EF4-FFF2-40B4-BE49-F238E27FC236}">
                <a16:creationId xmlns:a16="http://schemas.microsoft.com/office/drawing/2014/main" id="{A171776B-E1FA-40DD-9AA7-E7B377A54E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4451" y="-160735"/>
            <a:ext cx="3041877" cy="1435493"/>
          </a:xfrm>
          <a:prstGeom prst="rect">
            <a:avLst/>
          </a:prstGeom>
        </p:spPr>
      </p:pic>
    </p:spTree>
    <p:extLst>
      <p:ext uri="{BB962C8B-B14F-4D97-AF65-F5344CB8AC3E}">
        <p14:creationId xmlns:p14="http://schemas.microsoft.com/office/powerpoint/2010/main" val="3477853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pic>
        <p:nvPicPr>
          <p:cNvPr id="3" name="Resim 2">
            <a:extLst>
              <a:ext uri="{FF2B5EF4-FFF2-40B4-BE49-F238E27FC236}">
                <a16:creationId xmlns:a16="http://schemas.microsoft.com/office/drawing/2014/main" id="{1C267FFC-CD09-4E57-870F-E761AF896299}"/>
              </a:ext>
            </a:extLst>
          </p:cNvPr>
          <p:cNvPicPr>
            <a:picLocks noChangeAspect="1"/>
          </p:cNvPicPr>
          <p:nvPr/>
        </p:nvPicPr>
        <p:blipFill>
          <a:blip r:embed="rId2"/>
          <a:stretch>
            <a:fillRect/>
          </a:stretch>
        </p:blipFill>
        <p:spPr>
          <a:xfrm>
            <a:off x="172995" y="-45885"/>
            <a:ext cx="12192000" cy="6665385"/>
          </a:xfrm>
          <a:prstGeom prst="rect">
            <a:avLst/>
          </a:prstGeom>
        </p:spPr>
      </p:pic>
    </p:spTree>
    <p:extLst>
      <p:ext uri="{BB962C8B-B14F-4D97-AF65-F5344CB8AC3E}">
        <p14:creationId xmlns:p14="http://schemas.microsoft.com/office/powerpoint/2010/main" val="24106797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7D5FE74-C40F-4749-A04E-9638C8723818}"/>
              </a:ext>
            </a:extLst>
          </p:cNvPr>
          <p:cNvSpPr>
            <a:spLocks noGrp="1"/>
          </p:cNvSpPr>
          <p:nvPr>
            <p:ph type="title"/>
          </p:nvPr>
        </p:nvSpPr>
        <p:spPr/>
        <p:txBody>
          <a:bodyPr/>
          <a:lstStyle/>
          <a:p>
            <a:r>
              <a:rPr lang="tr-TR" dirty="0"/>
              <a:t>HOW TO SHARE</a:t>
            </a:r>
          </a:p>
        </p:txBody>
      </p:sp>
      <p:pic>
        <p:nvPicPr>
          <p:cNvPr id="3" name="Resim 2">
            <a:extLst>
              <a:ext uri="{FF2B5EF4-FFF2-40B4-BE49-F238E27FC236}">
                <a16:creationId xmlns:a16="http://schemas.microsoft.com/office/drawing/2014/main" id="{FD6E0249-CF29-4745-BD7E-07DA0FF25F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431" y="3290767"/>
            <a:ext cx="2463819" cy="2389076"/>
          </a:xfrm>
          <a:prstGeom prst="rect">
            <a:avLst/>
          </a:prstGeom>
        </p:spPr>
      </p:pic>
      <p:pic>
        <p:nvPicPr>
          <p:cNvPr id="4" name="Resim 3">
            <a:extLst>
              <a:ext uri="{FF2B5EF4-FFF2-40B4-BE49-F238E27FC236}">
                <a16:creationId xmlns:a16="http://schemas.microsoft.com/office/drawing/2014/main" id="{A33C2BA1-9CEA-4B28-BA9E-F7EA882E64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4451" y="-160735"/>
            <a:ext cx="3041877" cy="1435493"/>
          </a:xfrm>
          <a:prstGeom prst="rect">
            <a:avLst/>
          </a:prstGeom>
        </p:spPr>
      </p:pic>
    </p:spTree>
    <p:extLst>
      <p:ext uri="{BB962C8B-B14F-4D97-AF65-F5344CB8AC3E}">
        <p14:creationId xmlns:p14="http://schemas.microsoft.com/office/powerpoint/2010/main" val="3121779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pic>
        <p:nvPicPr>
          <p:cNvPr id="3" name="Resim 2">
            <a:extLst>
              <a:ext uri="{FF2B5EF4-FFF2-40B4-BE49-F238E27FC236}">
                <a16:creationId xmlns:a16="http://schemas.microsoft.com/office/drawing/2014/main" id="{31B8E97A-FB72-4018-86B7-D1CF3EC7B5FB}"/>
              </a:ext>
            </a:extLst>
          </p:cNvPr>
          <p:cNvPicPr>
            <a:picLocks noChangeAspect="1"/>
          </p:cNvPicPr>
          <p:nvPr/>
        </p:nvPicPr>
        <p:blipFill>
          <a:blip r:embed="rId2"/>
          <a:stretch>
            <a:fillRect/>
          </a:stretch>
        </p:blipFill>
        <p:spPr>
          <a:xfrm>
            <a:off x="1389994" y="1847183"/>
            <a:ext cx="9412013" cy="4782217"/>
          </a:xfrm>
          <a:prstGeom prst="rect">
            <a:avLst/>
          </a:prstGeom>
        </p:spPr>
      </p:pic>
      <p:sp>
        <p:nvSpPr>
          <p:cNvPr id="5" name="Sağ Ok 6">
            <a:extLst>
              <a:ext uri="{FF2B5EF4-FFF2-40B4-BE49-F238E27FC236}">
                <a16:creationId xmlns:a16="http://schemas.microsoft.com/office/drawing/2014/main" id="{03B41861-F393-4D0A-BD86-1E2FE146B9B1}"/>
              </a:ext>
            </a:extLst>
          </p:cNvPr>
          <p:cNvSpPr/>
          <p:nvPr/>
        </p:nvSpPr>
        <p:spPr>
          <a:xfrm rot="2070576">
            <a:off x="8137356" y="506051"/>
            <a:ext cx="2211841" cy="136957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Resim 5">
            <a:extLst>
              <a:ext uri="{FF2B5EF4-FFF2-40B4-BE49-F238E27FC236}">
                <a16:creationId xmlns:a16="http://schemas.microsoft.com/office/drawing/2014/main" id="{5A9C4593-7EF7-4EAD-80CC-BDBA41462B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58" y="0"/>
            <a:ext cx="1702429" cy="1650784"/>
          </a:xfrm>
          <a:prstGeom prst="rect">
            <a:avLst/>
          </a:prstGeom>
        </p:spPr>
      </p:pic>
      <p:pic>
        <p:nvPicPr>
          <p:cNvPr id="7" name="Resim 6">
            <a:extLst>
              <a:ext uri="{FF2B5EF4-FFF2-40B4-BE49-F238E27FC236}">
                <a16:creationId xmlns:a16="http://schemas.microsoft.com/office/drawing/2014/main" id="{0454257E-880A-4CDF-908C-55F93E073E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4451" y="-160735"/>
            <a:ext cx="3041877" cy="1435493"/>
          </a:xfrm>
          <a:prstGeom prst="rect">
            <a:avLst/>
          </a:prstGeom>
        </p:spPr>
      </p:pic>
    </p:spTree>
    <p:extLst>
      <p:ext uri="{BB962C8B-B14F-4D97-AF65-F5344CB8AC3E}">
        <p14:creationId xmlns:p14="http://schemas.microsoft.com/office/powerpoint/2010/main" val="3658678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pic>
        <p:nvPicPr>
          <p:cNvPr id="3" name="Resim 2">
            <a:extLst>
              <a:ext uri="{FF2B5EF4-FFF2-40B4-BE49-F238E27FC236}">
                <a16:creationId xmlns:a16="http://schemas.microsoft.com/office/drawing/2014/main" id="{6DEEDB84-5F90-4E84-A89A-B5F27212E662}"/>
              </a:ext>
            </a:extLst>
          </p:cNvPr>
          <p:cNvPicPr>
            <a:picLocks noChangeAspect="1"/>
          </p:cNvPicPr>
          <p:nvPr/>
        </p:nvPicPr>
        <p:blipFill rotWithShape="1">
          <a:blip r:embed="rId2"/>
          <a:srcRect b="84691"/>
          <a:stretch/>
        </p:blipFill>
        <p:spPr>
          <a:xfrm>
            <a:off x="387480" y="1690687"/>
            <a:ext cx="11804520" cy="720101"/>
          </a:xfrm>
          <a:prstGeom prst="rect">
            <a:avLst/>
          </a:prstGeom>
        </p:spPr>
      </p:pic>
      <p:pic>
        <p:nvPicPr>
          <p:cNvPr id="5" name="Resim 4">
            <a:extLst>
              <a:ext uri="{FF2B5EF4-FFF2-40B4-BE49-F238E27FC236}">
                <a16:creationId xmlns:a16="http://schemas.microsoft.com/office/drawing/2014/main" id="{8E50B7AB-7FB4-4064-A21F-8F5A01D9B087}"/>
              </a:ext>
            </a:extLst>
          </p:cNvPr>
          <p:cNvPicPr>
            <a:picLocks noChangeAspect="1"/>
          </p:cNvPicPr>
          <p:nvPr/>
        </p:nvPicPr>
        <p:blipFill rotWithShape="1">
          <a:blip r:embed="rId2"/>
          <a:srcRect t="18684"/>
          <a:stretch/>
        </p:blipFill>
        <p:spPr>
          <a:xfrm>
            <a:off x="346141" y="2721935"/>
            <a:ext cx="11804520" cy="3824918"/>
          </a:xfrm>
          <a:prstGeom prst="rect">
            <a:avLst/>
          </a:prstGeom>
        </p:spPr>
      </p:pic>
      <p:sp>
        <p:nvSpPr>
          <p:cNvPr id="6" name="Dikdörtgen 5">
            <a:extLst>
              <a:ext uri="{FF2B5EF4-FFF2-40B4-BE49-F238E27FC236}">
                <a16:creationId xmlns:a16="http://schemas.microsoft.com/office/drawing/2014/main" id="{0C189A2B-6650-4D8D-B68E-9A745E38B59E}"/>
              </a:ext>
            </a:extLst>
          </p:cNvPr>
          <p:cNvSpPr/>
          <p:nvPr/>
        </p:nvSpPr>
        <p:spPr>
          <a:xfrm>
            <a:off x="239816" y="1690687"/>
            <a:ext cx="473192" cy="2718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7" name="Resim 6">
            <a:extLst>
              <a:ext uri="{FF2B5EF4-FFF2-40B4-BE49-F238E27FC236}">
                <a16:creationId xmlns:a16="http://schemas.microsoft.com/office/drawing/2014/main" id="{3009166C-1EC8-4ED7-A781-DAB0CCF52C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58" y="0"/>
            <a:ext cx="1702429" cy="1650784"/>
          </a:xfrm>
          <a:prstGeom prst="rect">
            <a:avLst/>
          </a:prstGeom>
        </p:spPr>
      </p:pic>
      <p:pic>
        <p:nvPicPr>
          <p:cNvPr id="8" name="Resim 7">
            <a:extLst>
              <a:ext uri="{FF2B5EF4-FFF2-40B4-BE49-F238E27FC236}">
                <a16:creationId xmlns:a16="http://schemas.microsoft.com/office/drawing/2014/main" id="{CC269F80-A607-4BEA-9A04-916D596BE8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4451" y="-160735"/>
            <a:ext cx="3041877" cy="1435493"/>
          </a:xfrm>
          <a:prstGeom prst="rect">
            <a:avLst/>
          </a:prstGeom>
        </p:spPr>
      </p:pic>
    </p:spTree>
    <p:extLst>
      <p:ext uri="{BB962C8B-B14F-4D97-AF65-F5344CB8AC3E}">
        <p14:creationId xmlns:p14="http://schemas.microsoft.com/office/powerpoint/2010/main" val="11588326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pic>
        <p:nvPicPr>
          <p:cNvPr id="3" name="Resim 2">
            <a:extLst>
              <a:ext uri="{FF2B5EF4-FFF2-40B4-BE49-F238E27FC236}">
                <a16:creationId xmlns:a16="http://schemas.microsoft.com/office/drawing/2014/main" id="{4891EE67-6076-446F-B0C6-8B834F80668B}"/>
              </a:ext>
            </a:extLst>
          </p:cNvPr>
          <p:cNvPicPr>
            <a:picLocks noChangeAspect="1"/>
          </p:cNvPicPr>
          <p:nvPr/>
        </p:nvPicPr>
        <p:blipFill>
          <a:blip r:embed="rId2"/>
          <a:stretch>
            <a:fillRect/>
          </a:stretch>
        </p:blipFill>
        <p:spPr>
          <a:xfrm>
            <a:off x="1796789" y="1009231"/>
            <a:ext cx="9274865" cy="5610269"/>
          </a:xfrm>
          <a:prstGeom prst="rect">
            <a:avLst/>
          </a:prstGeom>
        </p:spPr>
      </p:pic>
      <p:pic>
        <p:nvPicPr>
          <p:cNvPr id="5" name="Resim 4">
            <a:extLst>
              <a:ext uri="{FF2B5EF4-FFF2-40B4-BE49-F238E27FC236}">
                <a16:creationId xmlns:a16="http://schemas.microsoft.com/office/drawing/2014/main" id="{D2D4A3DB-3804-4ACF-BAE7-339A8557D3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58" y="0"/>
            <a:ext cx="1702429" cy="1650784"/>
          </a:xfrm>
          <a:prstGeom prst="rect">
            <a:avLst/>
          </a:prstGeom>
        </p:spPr>
      </p:pic>
      <p:pic>
        <p:nvPicPr>
          <p:cNvPr id="6" name="Resim 5">
            <a:extLst>
              <a:ext uri="{FF2B5EF4-FFF2-40B4-BE49-F238E27FC236}">
                <a16:creationId xmlns:a16="http://schemas.microsoft.com/office/drawing/2014/main" id="{BAF497E4-CC67-4638-8D03-EF01A33748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4451" y="-160735"/>
            <a:ext cx="3041877" cy="1435493"/>
          </a:xfrm>
          <a:prstGeom prst="rect">
            <a:avLst/>
          </a:prstGeom>
        </p:spPr>
      </p:pic>
    </p:spTree>
    <p:extLst>
      <p:ext uri="{BB962C8B-B14F-4D97-AF65-F5344CB8AC3E}">
        <p14:creationId xmlns:p14="http://schemas.microsoft.com/office/powerpoint/2010/main" val="31583005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7D5FE74-C40F-4749-A04E-9638C8723818}"/>
              </a:ext>
            </a:extLst>
          </p:cNvPr>
          <p:cNvSpPr>
            <a:spLocks noGrp="1"/>
          </p:cNvSpPr>
          <p:nvPr>
            <p:ph type="title"/>
          </p:nvPr>
        </p:nvSpPr>
        <p:spPr/>
        <p:txBody>
          <a:bodyPr/>
          <a:lstStyle/>
          <a:p>
            <a:r>
              <a:rPr lang="tr-TR" dirty="0"/>
              <a:t>DATA TYPES AND TOOLBAR</a:t>
            </a:r>
          </a:p>
        </p:txBody>
      </p:sp>
      <p:pic>
        <p:nvPicPr>
          <p:cNvPr id="3" name="Resim 2">
            <a:extLst>
              <a:ext uri="{FF2B5EF4-FFF2-40B4-BE49-F238E27FC236}">
                <a16:creationId xmlns:a16="http://schemas.microsoft.com/office/drawing/2014/main" id="{B0E1FAD6-9FA8-499B-9417-1439E8D278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431" y="3273929"/>
            <a:ext cx="2610109" cy="2530929"/>
          </a:xfrm>
          <a:prstGeom prst="rect">
            <a:avLst/>
          </a:prstGeom>
        </p:spPr>
      </p:pic>
      <p:pic>
        <p:nvPicPr>
          <p:cNvPr id="4" name="Resim 3">
            <a:extLst>
              <a:ext uri="{FF2B5EF4-FFF2-40B4-BE49-F238E27FC236}">
                <a16:creationId xmlns:a16="http://schemas.microsoft.com/office/drawing/2014/main" id="{E29E8651-C518-4679-8865-2FE9003675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4451" y="-160735"/>
            <a:ext cx="3041877" cy="1435493"/>
          </a:xfrm>
          <a:prstGeom prst="rect">
            <a:avLst/>
          </a:prstGeom>
        </p:spPr>
      </p:pic>
    </p:spTree>
    <p:extLst>
      <p:ext uri="{BB962C8B-B14F-4D97-AF65-F5344CB8AC3E}">
        <p14:creationId xmlns:p14="http://schemas.microsoft.com/office/powerpoint/2010/main" val="8519827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pic>
        <p:nvPicPr>
          <p:cNvPr id="3" name="Resim 2">
            <a:extLst>
              <a:ext uri="{FF2B5EF4-FFF2-40B4-BE49-F238E27FC236}">
                <a16:creationId xmlns:a16="http://schemas.microsoft.com/office/drawing/2014/main" id="{215DD9BB-BA5B-4359-A163-0AF1C361439B}"/>
              </a:ext>
            </a:extLst>
          </p:cNvPr>
          <p:cNvPicPr>
            <a:picLocks noChangeAspect="1"/>
          </p:cNvPicPr>
          <p:nvPr/>
        </p:nvPicPr>
        <p:blipFill rotWithShape="1">
          <a:blip r:embed="rId3"/>
          <a:srcRect b="4484"/>
          <a:stretch/>
        </p:blipFill>
        <p:spPr>
          <a:xfrm>
            <a:off x="860672" y="1539059"/>
            <a:ext cx="10711348" cy="5080441"/>
          </a:xfrm>
          <a:prstGeom prst="rect">
            <a:avLst/>
          </a:prstGeom>
        </p:spPr>
      </p:pic>
      <p:pic>
        <p:nvPicPr>
          <p:cNvPr id="5" name="Resim 4">
            <a:extLst>
              <a:ext uri="{FF2B5EF4-FFF2-40B4-BE49-F238E27FC236}">
                <a16:creationId xmlns:a16="http://schemas.microsoft.com/office/drawing/2014/main" id="{96B948DA-713E-4198-99DB-6A1886B4D93D}"/>
              </a:ext>
            </a:extLst>
          </p:cNvPr>
          <p:cNvPicPr>
            <a:picLocks noChangeAspect="1"/>
          </p:cNvPicPr>
          <p:nvPr/>
        </p:nvPicPr>
        <p:blipFill rotWithShape="1">
          <a:blip r:embed="rId4"/>
          <a:srcRect t="29383" r="61520" b="49311"/>
          <a:stretch/>
        </p:blipFill>
        <p:spPr>
          <a:xfrm>
            <a:off x="2341466" y="938119"/>
            <a:ext cx="2215012" cy="649463"/>
          </a:xfrm>
          <a:prstGeom prst="rect">
            <a:avLst/>
          </a:prstGeom>
        </p:spPr>
      </p:pic>
      <p:pic>
        <p:nvPicPr>
          <p:cNvPr id="6" name="Resim 5">
            <a:extLst>
              <a:ext uri="{FF2B5EF4-FFF2-40B4-BE49-F238E27FC236}">
                <a16:creationId xmlns:a16="http://schemas.microsoft.com/office/drawing/2014/main" id="{2AB8AB7D-0F21-4ACA-9EC3-F4BFEBBD1818}"/>
              </a:ext>
            </a:extLst>
          </p:cNvPr>
          <p:cNvPicPr>
            <a:picLocks noChangeAspect="1"/>
          </p:cNvPicPr>
          <p:nvPr/>
        </p:nvPicPr>
        <p:blipFill rotWithShape="1">
          <a:blip r:embed="rId4"/>
          <a:srcRect t="78998" r="61520"/>
          <a:stretch/>
        </p:blipFill>
        <p:spPr>
          <a:xfrm>
            <a:off x="7373832" y="958106"/>
            <a:ext cx="2215012" cy="640185"/>
          </a:xfrm>
          <a:prstGeom prst="rect">
            <a:avLst/>
          </a:prstGeom>
        </p:spPr>
      </p:pic>
      <p:pic>
        <p:nvPicPr>
          <p:cNvPr id="7" name="Resim 6">
            <a:extLst>
              <a:ext uri="{FF2B5EF4-FFF2-40B4-BE49-F238E27FC236}">
                <a16:creationId xmlns:a16="http://schemas.microsoft.com/office/drawing/2014/main" id="{C3164F90-F8DC-4D9D-BAB6-D5CA30CE634D}"/>
              </a:ext>
            </a:extLst>
          </p:cNvPr>
          <p:cNvPicPr>
            <a:picLocks noChangeAspect="1"/>
          </p:cNvPicPr>
          <p:nvPr/>
        </p:nvPicPr>
        <p:blipFill rotWithShape="1">
          <a:blip r:embed="rId4"/>
          <a:srcRect t="54421" r="61520" b="24825"/>
          <a:stretch/>
        </p:blipFill>
        <p:spPr>
          <a:xfrm>
            <a:off x="4967075" y="971639"/>
            <a:ext cx="2215012" cy="632623"/>
          </a:xfrm>
          <a:prstGeom prst="rect">
            <a:avLst/>
          </a:prstGeom>
        </p:spPr>
      </p:pic>
      <p:pic>
        <p:nvPicPr>
          <p:cNvPr id="8" name="Resim 7">
            <a:extLst>
              <a:ext uri="{FF2B5EF4-FFF2-40B4-BE49-F238E27FC236}">
                <a16:creationId xmlns:a16="http://schemas.microsoft.com/office/drawing/2014/main" id="{944FE903-6A7C-4D40-AE6A-1172B947BA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658" y="0"/>
            <a:ext cx="1702429" cy="1650784"/>
          </a:xfrm>
          <a:prstGeom prst="rect">
            <a:avLst/>
          </a:prstGeom>
        </p:spPr>
      </p:pic>
      <p:pic>
        <p:nvPicPr>
          <p:cNvPr id="9" name="Resim 8">
            <a:extLst>
              <a:ext uri="{FF2B5EF4-FFF2-40B4-BE49-F238E27FC236}">
                <a16:creationId xmlns:a16="http://schemas.microsoft.com/office/drawing/2014/main" id="{69F64D6A-7E96-4680-913C-93B981020B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04451" y="-160735"/>
            <a:ext cx="3041877" cy="1435493"/>
          </a:xfrm>
          <a:prstGeom prst="rect">
            <a:avLst/>
          </a:prstGeom>
        </p:spPr>
      </p:pic>
    </p:spTree>
    <p:extLst>
      <p:ext uri="{BB962C8B-B14F-4D97-AF65-F5344CB8AC3E}">
        <p14:creationId xmlns:p14="http://schemas.microsoft.com/office/powerpoint/2010/main" val="28007040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pic>
        <p:nvPicPr>
          <p:cNvPr id="3" name="Resim 2">
            <a:extLst>
              <a:ext uri="{FF2B5EF4-FFF2-40B4-BE49-F238E27FC236}">
                <a16:creationId xmlns:a16="http://schemas.microsoft.com/office/drawing/2014/main" id="{1E15CE78-C727-4FAA-A9DD-F76301ECC440}"/>
              </a:ext>
            </a:extLst>
          </p:cNvPr>
          <p:cNvPicPr>
            <a:picLocks noChangeAspect="1"/>
          </p:cNvPicPr>
          <p:nvPr/>
        </p:nvPicPr>
        <p:blipFill>
          <a:blip r:embed="rId2"/>
          <a:stretch>
            <a:fillRect/>
          </a:stretch>
        </p:blipFill>
        <p:spPr>
          <a:xfrm>
            <a:off x="534246" y="1315770"/>
            <a:ext cx="11118952" cy="5091377"/>
          </a:xfrm>
          <a:prstGeom prst="rect">
            <a:avLst/>
          </a:prstGeom>
        </p:spPr>
      </p:pic>
      <p:pic>
        <p:nvPicPr>
          <p:cNvPr id="5" name="Resim 4">
            <a:extLst>
              <a:ext uri="{FF2B5EF4-FFF2-40B4-BE49-F238E27FC236}">
                <a16:creationId xmlns:a16="http://schemas.microsoft.com/office/drawing/2014/main" id="{022D326D-C6B7-48AD-81D4-6F0F93D391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58" y="0"/>
            <a:ext cx="1702429" cy="1650784"/>
          </a:xfrm>
          <a:prstGeom prst="rect">
            <a:avLst/>
          </a:prstGeom>
        </p:spPr>
      </p:pic>
      <p:pic>
        <p:nvPicPr>
          <p:cNvPr id="6" name="Resim 5">
            <a:extLst>
              <a:ext uri="{FF2B5EF4-FFF2-40B4-BE49-F238E27FC236}">
                <a16:creationId xmlns:a16="http://schemas.microsoft.com/office/drawing/2014/main" id="{4059747B-C13B-42BD-A0AD-394BB22C35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4451" y="-160735"/>
            <a:ext cx="3041877" cy="1435493"/>
          </a:xfrm>
          <a:prstGeom prst="rect">
            <a:avLst/>
          </a:prstGeom>
        </p:spPr>
      </p:pic>
    </p:spTree>
    <p:extLst>
      <p:ext uri="{BB962C8B-B14F-4D97-AF65-F5344CB8AC3E}">
        <p14:creationId xmlns:p14="http://schemas.microsoft.com/office/powerpoint/2010/main" val="8336304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pic>
        <p:nvPicPr>
          <p:cNvPr id="3" name="Resim 2">
            <a:extLst>
              <a:ext uri="{FF2B5EF4-FFF2-40B4-BE49-F238E27FC236}">
                <a16:creationId xmlns:a16="http://schemas.microsoft.com/office/drawing/2014/main" id="{746156F3-52E3-454C-963E-34DE06C9F4F6}"/>
              </a:ext>
            </a:extLst>
          </p:cNvPr>
          <p:cNvPicPr>
            <a:picLocks noChangeAspect="1"/>
          </p:cNvPicPr>
          <p:nvPr/>
        </p:nvPicPr>
        <p:blipFill>
          <a:blip r:embed="rId3"/>
          <a:stretch>
            <a:fillRect/>
          </a:stretch>
        </p:blipFill>
        <p:spPr>
          <a:xfrm>
            <a:off x="734120" y="1299286"/>
            <a:ext cx="11027544" cy="5367018"/>
          </a:xfrm>
          <a:prstGeom prst="rect">
            <a:avLst/>
          </a:prstGeom>
        </p:spPr>
      </p:pic>
      <p:pic>
        <p:nvPicPr>
          <p:cNvPr id="5" name="Resim 4">
            <a:extLst>
              <a:ext uri="{FF2B5EF4-FFF2-40B4-BE49-F238E27FC236}">
                <a16:creationId xmlns:a16="http://schemas.microsoft.com/office/drawing/2014/main" id="{FF59191C-4430-4545-B89C-C18F7ACE07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8" y="0"/>
            <a:ext cx="1702429" cy="1650784"/>
          </a:xfrm>
          <a:prstGeom prst="rect">
            <a:avLst/>
          </a:prstGeom>
        </p:spPr>
      </p:pic>
      <p:pic>
        <p:nvPicPr>
          <p:cNvPr id="6" name="Resim 5">
            <a:extLst>
              <a:ext uri="{FF2B5EF4-FFF2-40B4-BE49-F238E27FC236}">
                <a16:creationId xmlns:a16="http://schemas.microsoft.com/office/drawing/2014/main" id="{32FADF9E-F9FE-4996-8554-5376CB51E8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4451" y="-160735"/>
            <a:ext cx="3041877" cy="1435493"/>
          </a:xfrm>
          <a:prstGeom prst="rect">
            <a:avLst/>
          </a:prstGeom>
        </p:spPr>
      </p:pic>
    </p:spTree>
    <p:extLst>
      <p:ext uri="{BB962C8B-B14F-4D97-AF65-F5344CB8AC3E}">
        <p14:creationId xmlns:p14="http://schemas.microsoft.com/office/powerpoint/2010/main" val="1505323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sp>
        <p:nvSpPr>
          <p:cNvPr id="5" name="Dikdörtgen 4">
            <a:extLst>
              <a:ext uri="{FF2B5EF4-FFF2-40B4-BE49-F238E27FC236}">
                <a16:creationId xmlns:a16="http://schemas.microsoft.com/office/drawing/2014/main" id="{E95D365F-3AB8-47C3-9055-07F63EE2B3A6}"/>
              </a:ext>
            </a:extLst>
          </p:cNvPr>
          <p:cNvSpPr/>
          <p:nvPr/>
        </p:nvSpPr>
        <p:spPr>
          <a:xfrm>
            <a:off x="963513" y="1650784"/>
            <a:ext cx="9490996" cy="4524315"/>
          </a:xfrm>
          <a:prstGeom prst="rect">
            <a:avLst/>
          </a:prstGeom>
          <a:noFill/>
        </p:spPr>
        <p:txBody>
          <a:bodyPr wrap="none" lIns="91440" tIns="45720" rIns="91440" bIns="45720">
            <a:spAutoFit/>
          </a:bodyPr>
          <a:lstStyle/>
          <a:p>
            <a:pPr marL="685800" indent="-685800">
              <a:buFont typeface="Wingdings" panose="05000000000000000000" pitchFamily="2" charset="2"/>
              <a:buChar char="q"/>
            </a:pPr>
            <a:r>
              <a:rPr lang="tr-TR" sz="4800" dirty="0">
                <a:ln w="0"/>
                <a:solidFill>
                  <a:schemeClr val="accent1"/>
                </a:solidFill>
                <a:effectLst>
                  <a:outerShdw blurRad="38100" dist="25400" dir="5400000" algn="ctr" rotWithShape="0">
                    <a:srgbClr val="6E747A">
                      <a:alpha val="43000"/>
                    </a:srgbClr>
                  </a:outerShdw>
                </a:effectLst>
              </a:rPr>
              <a:t>Genel Tanıtım</a:t>
            </a:r>
          </a:p>
          <a:p>
            <a:pPr marL="685800" indent="-685800">
              <a:buFont typeface="Wingdings" panose="05000000000000000000" pitchFamily="2" charset="2"/>
              <a:buChar char="q"/>
            </a:pPr>
            <a:r>
              <a:rPr lang="tr-TR" sz="4800" dirty="0">
                <a:ln w="0"/>
                <a:solidFill>
                  <a:schemeClr val="accent1"/>
                </a:solidFill>
                <a:effectLst>
                  <a:outerShdw blurRad="38100" dist="25400" dir="5400000" algn="ctr" rotWithShape="0">
                    <a:srgbClr val="6E747A">
                      <a:alpha val="43000"/>
                    </a:srgbClr>
                  </a:outerShdw>
                </a:effectLst>
              </a:rPr>
              <a:t>Temel  ve Orta Seviye Fonksiyonlar</a:t>
            </a:r>
          </a:p>
          <a:p>
            <a:pPr marL="685800" indent="-685800">
              <a:buFont typeface="Wingdings" panose="05000000000000000000" pitchFamily="2" charset="2"/>
              <a:buChar char="q"/>
            </a:pPr>
            <a:r>
              <a:rPr lang="tr-TR" sz="4800" dirty="0">
                <a:ln w="0"/>
                <a:solidFill>
                  <a:schemeClr val="accent1"/>
                </a:solidFill>
                <a:effectLst>
                  <a:outerShdw blurRad="38100" dist="25400" dir="5400000" algn="ctr" rotWithShape="0">
                    <a:srgbClr val="6E747A">
                      <a:alpha val="43000"/>
                    </a:srgbClr>
                  </a:outerShdw>
                </a:effectLst>
              </a:rPr>
              <a:t>Sort-Filter Özelliklerinin Kullanımı</a:t>
            </a:r>
          </a:p>
          <a:p>
            <a:pPr marL="685800" indent="-685800">
              <a:buFont typeface="Wingdings" panose="05000000000000000000" pitchFamily="2" charset="2"/>
              <a:buChar char="q"/>
            </a:pPr>
            <a:r>
              <a:rPr lang="tr-TR" sz="4800" dirty="0">
                <a:ln w="0"/>
                <a:solidFill>
                  <a:schemeClr val="accent1"/>
                </a:solidFill>
                <a:effectLst>
                  <a:outerShdw blurRad="38100" dist="25400" dir="5400000" algn="ctr" rotWithShape="0">
                    <a:srgbClr val="6E747A">
                      <a:alpha val="43000"/>
                    </a:srgbClr>
                  </a:outerShdw>
                </a:effectLst>
              </a:rPr>
              <a:t>Çizelgeler ve Grafikler</a:t>
            </a:r>
          </a:p>
          <a:p>
            <a:pPr marL="685800" indent="-685800">
              <a:buFont typeface="Wingdings" panose="05000000000000000000" pitchFamily="2" charset="2"/>
              <a:buChar char="q"/>
            </a:pPr>
            <a:r>
              <a:rPr lang="tr-TR" sz="4800" dirty="0">
                <a:ln w="0"/>
                <a:solidFill>
                  <a:schemeClr val="accent1"/>
                </a:solidFill>
                <a:effectLst>
                  <a:outerShdw blurRad="38100" dist="25400" dir="5400000" algn="ctr" rotWithShape="0">
                    <a:srgbClr val="6E747A">
                      <a:alpha val="43000"/>
                    </a:srgbClr>
                  </a:outerShdw>
                </a:effectLst>
              </a:rPr>
              <a:t>Dinamik Modeller</a:t>
            </a:r>
          </a:p>
          <a:p>
            <a:pPr marL="685800" indent="-685800">
              <a:buFont typeface="Wingdings" panose="05000000000000000000" pitchFamily="2" charset="2"/>
              <a:buChar char="q"/>
            </a:pPr>
            <a:r>
              <a:rPr lang="tr-TR" sz="4800" dirty="0">
                <a:ln w="0"/>
                <a:solidFill>
                  <a:schemeClr val="accent1"/>
                </a:solidFill>
                <a:effectLst>
                  <a:outerShdw blurRad="38100" dist="25400" dir="5400000" algn="ctr" rotWithShape="0">
                    <a:srgbClr val="6E747A">
                      <a:alpha val="43000"/>
                    </a:srgbClr>
                  </a:outerShdw>
                </a:effectLst>
              </a:rPr>
              <a:t>ChatGPT ve Google Sheets</a:t>
            </a:r>
          </a:p>
        </p:txBody>
      </p:sp>
      <p:pic>
        <p:nvPicPr>
          <p:cNvPr id="6" name="Resim 5">
            <a:extLst>
              <a:ext uri="{FF2B5EF4-FFF2-40B4-BE49-F238E27FC236}">
                <a16:creationId xmlns:a16="http://schemas.microsoft.com/office/drawing/2014/main" id="{2CBC98EA-C776-494F-ABC6-19FDD9D3FE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58" y="0"/>
            <a:ext cx="1702429" cy="1650784"/>
          </a:xfrm>
          <a:prstGeom prst="rect">
            <a:avLst/>
          </a:prstGeom>
        </p:spPr>
      </p:pic>
      <p:pic>
        <p:nvPicPr>
          <p:cNvPr id="3" name="Resim 2">
            <a:extLst>
              <a:ext uri="{FF2B5EF4-FFF2-40B4-BE49-F238E27FC236}">
                <a16:creationId xmlns:a16="http://schemas.microsoft.com/office/drawing/2014/main" id="{A28220E1-41A9-4268-847E-B0BBC5DB46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4451" y="-160735"/>
            <a:ext cx="3041877" cy="1435493"/>
          </a:xfrm>
          <a:prstGeom prst="rect">
            <a:avLst/>
          </a:prstGeom>
        </p:spPr>
      </p:pic>
    </p:spTree>
    <p:extLst>
      <p:ext uri="{BB962C8B-B14F-4D97-AF65-F5344CB8AC3E}">
        <p14:creationId xmlns:p14="http://schemas.microsoft.com/office/powerpoint/2010/main" val="19091041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pic>
        <p:nvPicPr>
          <p:cNvPr id="3" name="Resim 2">
            <a:extLst>
              <a:ext uri="{FF2B5EF4-FFF2-40B4-BE49-F238E27FC236}">
                <a16:creationId xmlns:a16="http://schemas.microsoft.com/office/drawing/2014/main" id="{9C425C9E-EB46-4A83-B1BF-EE1E25125BC6}"/>
              </a:ext>
            </a:extLst>
          </p:cNvPr>
          <p:cNvPicPr>
            <a:picLocks noChangeAspect="1"/>
          </p:cNvPicPr>
          <p:nvPr/>
        </p:nvPicPr>
        <p:blipFill>
          <a:blip r:embed="rId3"/>
          <a:stretch>
            <a:fillRect/>
          </a:stretch>
        </p:blipFill>
        <p:spPr>
          <a:xfrm>
            <a:off x="1198916" y="1310154"/>
            <a:ext cx="9794168" cy="5319246"/>
          </a:xfrm>
          <a:prstGeom prst="rect">
            <a:avLst/>
          </a:prstGeom>
        </p:spPr>
      </p:pic>
      <p:pic>
        <p:nvPicPr>
          <p:cNvPr id="5" name="Resim 4">
            <a:extLst>
              <a:ext uri="{FF2B5EF4-FFF2-40B4-BE49-F238E27FC236}">
                <a16:creationId xmlns:a16="http://schemas.microsoft.com/office/drawing/2014/main" id="{82BE6332-C96C-4F7A-9C6D-D58C5D53B6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8" y="0"/>
            <a:ext cx="1702429" cy="1650784"/>
          </a:xfrm>
          <a:prstGeom prst="rect">
            <a:avLst/>
          </a:prstGeom>
        </p:spPr>
      </p:pic>
      <p:pic>
        <p:nvPicPr>
          <p:cNvPr id="6" name="Resim 5">
            <a:extLst>
              <a:ext uri="{FF2B5EF4-FFF2-40B4-BE49-F238E27FC236}">
                <a16:creationId xmlns:a16="http://schemas.microsoft.com/office/drawing/2014/main" id="{710D5694-B741-46C6-B203-4DBC14468C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4451" y="-160735"/>
            <a:ext cx="3041877" cy="1435493"/>
          </a:xfrm>
          <a:prstGeom prst="rect">
            <a:avLst/>
          </a:prstGeom>
        </p:spPr>
      </p:pic>
    </p:spTree>
    <p:extLst>
      <p:ext uri="{BB962C8B-B14F-4D97-AF65-F5344CB8AC3E}">
        <p14:creationId xmlns:p14="http://schemas.microsoft.com/office/powerpoint/2010/main" val="28920105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pic>
        <p:nvPicPr>
          <p:cNvPr id="3" name="Picture 2" descr="Google Sheets 101: The Beginner&amp;#39;s Guide to Online Spreadsheets - The  Ultimate Guide to Google Sheets | Zapier">
            <a:extLst>
              <a:ext uri="{FF2B5EF4-FFF2-40B4-BE49-F238E27FC236}">
                <a16:creationId xmlns:a16="http://schemas.microsoft.com/office/drawing/2014/main" id="{D5C9C094-DEDD-41F2-B716-EB7F791FB6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667" y="2409649"/>
            <a:ext cx="11589161" cy="2729584"/>
          </a:xfrm>
          <a:prstGeom prst="rect">
            <a:avLst/>
          </a:prstGeom>
          <a:noFill/>
          <a:extLst>
            <a:ext uri="{909E8E84-426E-40DD-AFC4-6F175D3DCCD1}">
              <a14:hiddenFill xmlns:a14="http://schemas.microsoft.com/office/drawing/2010/main">
                <a:solidFill>
                  <a:srgbClr val="FFFFFF"/>
                </a:solidFill>
              </a14:hiddenFill>
            </a:ext>
          </a:extLst>
        </p:spPr>
      </p:pic>
      <p:sp>
        <p:nvSpPr>
          <p:cNvPr id="6" name="Dikdörtgen 5">
            <a:extLst>
              <a:ext uri="{FF2B5EF4-FFF2-40B4-BE49-F238E27FC236}">
                <a16:creationId xmlns:a16="http://schemas.microsoft.com/office/drawing/2014/main" id="{FEB800C7-11C4-46AC-A640-4F2D66B11756}"/>
              </a:ext>
            </a:extLst>
          </p:cNvPr>
          <p:cNvSpPr/>
          <p:nvPr/>
        </p:nvSpPr>
        <p:spPr>
          <a:xfrm>
            <a:off x="2950289" y="1192526"/>
            <a:ext cx="5833456" cy="923330"/>
          </a:xfrm>
          <a:prstGeom prst="rect">
            <a:avLst/>
          </a:prstGeom>
          <a:noFill/>
        </p:spPr>
        <p:txBody>
          <a:bodyPr wrap="none" lIns="91440" tIns="45720" rIns="91440" bIns="45720">
            <a:spAutoFit/>
          </a:bodyPr>
          <a:lstStyle/>
          <a:p>
            <a:pPr algn="ctr"/>
            <a:r>
              <a:rPr lang="tr-TR"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TOOLBAR </a:t>
            </a:r>
            <a:r>
              <a:rPr lang="tr-TR" sz="5400" b="1"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Overview</a:t>
            </a:r>
            <a:endParaRPr lang="tr-TR"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5" name="Resim 4">
            <a:extLst>
              <a:ext uri="{FF2B5EF4-FFF2-40B4-BE49-F238E27FC236}">
                <a16:creationId xmlns:a16="http://schemas.microsoft.com/office/drawing/2014/main" id="{D9829892-124D-4F6C-864B-E0DFEAAAE4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58" y="0"/>
            <a:ext cx="1702429" cy="1650784"/>
          </a:xfrm>
          <a:prstGeom prst="rect">
            <a:avLst/>
          </a:prstGeom>
        </p:spPr>
      </p:pic>
      <p:pic>
        <p:nvPicPr>
          <p:cNvPr id="7" name="Resim 6">
            <a:extLst>
              <a:ext uri="{FF2B5EF4-FFF2-40B4-BE49-F238E27FC236}">
                <a16:creationId xmlns:a16="http://schemas.microsoft.com/office/drawing/2014/main" id="{8F9C31CE-893F-4C57-8BB7-C2366007AF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4451" y="-160735"/>
            <a:ext cx="3041877" cy="1435493"/>
          </a:xfrm>
          <a:prstGeom prst="rect">
            <a:avLst/>
          </a:prstGeom>
        </p:spPr>
      </p:pic>
    </p:spTree>
    <p:extLst>
      <p:ext uri="{BB962C8B-B14F-4D97-AF65-F5344CB8AC3E}">
        <p14:creationId xmlns:p14="http://schemas.microsoft.com/office/powerpoint/2010/main" val="3703332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pic>
        <p:nvPicPr>
          <p:cNvPr id="3" name="Resim 2">
            <a:extLst>
              <a:ext uri="{FF2B5EF4-FFF2-40B4-BE49-F238E27FC236}">
                <a16:creationId xmlns:a16="http://schemas.microsoft.com/office/drawing/2014/main" id="{FEC5E509-403D-483B-B5F0-E2A7E4D7883D}"/>
              </a:ext>
            </a:extLst>
          </p:cNvPr>
          <p:cNvPicPr>
            <a:picLocks noChangeAspect="1"/>
          </p:cNvPicPr>
          <p:nvPr/>
        </p:nvPicPr>
        <p:blipFill>
          <a:blip r:embed="rId2"/>
          <a:stretch>
            <a:fillRect/>
          </a:stretch>
        </p:blipFill>
        <p:spPr>
          <a:xfrm>
            <a:off x="515190" y="2218820"/>
            <a:ext cx="11246474" cy="3111242"/>
          </a:xfrm>
          <a:prstGeom prst="rect">
            <a:avLst/>
          </a:prstGeom>
        </p:spPr>
      </p:pic>
      <p:sp>
        <p:nvSpPr>
          <p:cNvPr id="5" name="Dikdörtgen 4">
            <a:extLst>
              <a:ext uri="{FF2B5EF4-FFF2-40B4-BE49-F238E27FC236}">
                <a16:creationId xmlns:a16="http://schemas.microsoft.com/office/drawing/2014/main" id="{2F127A3D-B534-41BC-A1DA-1B5066BC0598}"/>
              </a:ext>
            </a:extLst>
          </p:cNvPr>
          <p:cNvSpPr/>
          <p:nvPr/>
        </p:nvSpPr>
        <p:spPr>
          <a:xfrm>
            <a:off x="2950289" y="1192526"/>
            <a:ext cx="5833456" cy="923330"/>
          </a:xfrm>
          <a:prstGeom prst="rect">
            <a:avLst/>
          </a:prstGeom>
          <a:noFill/>
        </p:spPr>
        <p:txBody>
          <a:bodyPr wrap="none" lIns="91440" tIns="45720" rIns="91440" bIns="45720">
            <a:spAutoFit/>
          </a:bodyPr>
          <a:lstStyle/>
          <a:p>
            <a:pPr algn="ctr"/>
            <a:r>
              <a:rPr lang="tr-TR"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TOOLBAR </a:t>
            </a:r>
            <a:r>
              <a:rPr lang="tr-TR" sz="5400" b="1"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Overview</a:t>
            </a:r>
            <a:endParaRPr lang="tr-TR"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6" name="Resim 5">
            <a:extLst>
              <a:ext uri="{FF2B5EF4-FFF2-40B4-BE49-F238E27FC236}">
                <a16:creationId xmlns:a16="http://schemas.microsoft.com/office/drawing/2014/main" id="{11B14BE4-21AA-4744-AC40-27967D5166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58" y="0"/>
            <a:ext cx="1702429" cy="1650784"/>
          </a:xfrm>
          <a:prstGeom prst="rect">
            <a:avLst/>
          </a:prstGeom>
        </p:spPr>
      </p:pic>
      <p:pic>
        <p:nvPicPr>
          <p:cNvPr id="7" name="Resim 6">
            <a:extLst>
              <a:ext uri="{FF2B5EF4-FFF2-40B4-BE49-F238E27FC236}">
                <a16:creationId xmlns:a16="http://schemas.microsoft.com/office/drawing/2014/main" id="{1C482626-5B90-4431-B55A-38EE4FC70B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4451" y="-160735"/>
            <a:ext cx="3041877" cy="1435493"/>
          </a:xfrm>
          <a:prstGeom prst="rect">
            <a:avLst/>
          </a:prstGeom>
        </p:spPr>
      </p:pic>
    </p:spTree>
    <p:extLst>
      <p:ext uri="{BB962C8B-B14F-4D97-AF65-F5344CB8AC3E}">
        <p14:creationId xmlns:p14="http://schemas.microsoft.com/office/powerpoint/2010/main" val="28043872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pic>
        <p:nvPicPr>
          <p:cNvPr id="3" name="Resim 2">
            <a:extLst>
              <a:ext uri="{FF2B5EF4-FFF2-40B4-BE49-F238E27FC236}">
                <a16:creationId xmlns:a16="http://schemas.microsoft.com/office/drawing/2014/main" id="{9F4D4DBD-B88B-47BD-90FC-FDEFAEA74847}"/>
              </a:ext>
            </a:extLst>
          </p:cNvPr>
          <p:cNvPicPr>
            <a:picLocks noChangeAspect="1"/>
          </p:cNvPicPr>
          <p:nvPr/>
        </p:nvPicPr>
        <p:blipFill>
          <a:blip r:embed="rId2"/>
          <a:stretch>
            <a:fillRect/>
          </a:stretch>
        </p:blipFill>
        <p:spPr>
          <a:xfrm>
            <a:off x="1143000" y="1447425"/>
            <a:ext cx="11049000" cy="5172075"/>
          </a:xfrm>
          <a:prstGeom prst="rect">
            <a:avLst/>
          </a:prstGeom>
        </p:spPr>
      </p:pic>
      <p:sp>
        <p:nvSpPr>
          <p:cNvPr id="5" name="Dikdörtgen 4">
            <a:extLst>
              <a:ext uri="{FF2B5EF4-FFF2-40B4-BE49-F238E27FC236}">
                <a16:creationId xmlns:a16="http://schemas.microsoft.com/office/drawing/2014/main" id="{DA615262-7821-443E-8CB6-0738E1CCEC5E}"/>
              </a:ext>
            </a:extLst>
          </p:cNvPr>
          <p:cNvSpPr/>
          <p:nvPr/>
        </p:nvSpPr>
        <p:spPr>
          <a:xfrm>
            <a:off x="4978643" y="898733"/>
            <a:ext cx="2234714" cy="923330"/>
          </a:xfrm>
          <a:prstGeom prst="rect">
            <a:avLst/>
          </a:prstGeom>
          <a:noFill/>
        </p:spPr>
        <p:txBody>
          <a:bodyPr wrap="none" lIns="91440" tIns="45720" rIns="91440" bIns="45720">
            <a:spAutoFit/>
          </a:bodyPr>
          <a:lstStyle/>
          <a:p>
            <a:pPr algn="ctr"/>
            <a:r>
              <a:rPr lang="tr-TR"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FREEZE</a:t>
            </a:r>
            <a:endParaRPr lang="tr-TR"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6" name="Resim 5">
            <a:extLst>
              <a:ext uri="{FF2B5EF4-FFF2-40B4-BE49-F238E27FC236}">
                <a16:creationId xmlns:a16="http://schemas.microsoft.com/office/drawing/2014/main" id="{417C5B28-68AA-415D-A590-8E4FFBB282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58" y="0"/>
            <a:ext cx="1702429" cy="1650784"/>
          </a:xfrm>
          <a:prstGeom prst="rect">
            <a:avLst/>
          </a:prstGeom>
        </p:spPr>
      </p:pic>
      <p:pic>
        <p:nvPicPr>
          <p:cNvPr id="7" name="Resim 6">
            <a:extLst>
              <a:ext uri="{FF2B5EF4-FFF2-40B4-BE49-F238E27FC236}">
                <a16:creationId xmlns:a16="http://schemas.microsoft.com/office/drawing/2014/main" id="{4C6CE24B-6DDC-46B1-AF80-95A3687B56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4451" y="-160735"/>
            <a:ext cx="3041877" cy="1435493"/>
          </a:xfrm>
          <a:prstGeom prst="rect">
            <a:avLst/>
          </a:prstGeom>
        </p:spPr>
      </p:pic>
    </p:spTree>
    <p:extLst>
      <p:ext uri="{BB962C8B-B14F-4D97-AF65-F5344CB8AC3E}">
        <p14:creationId xmlns:p14="http://schemas.microsoft.com/office/powerpoint/2010/main" val="16544992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pic>
        <p:nvPicPr>
          <p:cNvPr id="3" name="Resim 2">
            <a:extLst>
              <a:ext uri="{FF2B5EF4-FFF2-40B4-BE49-F238E27FC236}">
                <a16:creationId xmlns:a16="http://schemas.microsoft.com/office/drawing/2014/main" id="{BB86C965-7E23-4753-817B-85D4200F88FF}"/>
              </a:ext>
            </a:extLst>
          </p:cNvPr>
          <p:cNvPicPr>
            <a:picLocks noChangeAspect="1"/>
          </p:cNvPicPr>
          <p:nvPr/>
        </p:nvPicPr>
        <p:blipFill>
          <a:blip r:embed="rId2"/>
          <a:stretch>
            <a:fillRect/>
          </a:stretch>
        </p:blipFill>
        <p:spPr>
          <a:xfrm>
            <a:off x="1244219" y="2520807"/>
            <a:ext cx="9910916" cy="3891223"/>
          </a:xfrm>
          <a:prstGeom prst="rect">
            <a:avLst/>
          </a:prstGeom>
        </p:spPr>
      </p:pic>
      <p:sp>
        <p:nvSpPr>
          <p:cNvPr id="5" name="Sağ Ok 6">
            <a:extLst>
              <a:ext uri="{FF2B5EF4-FFF2-40B4-BE49-F238E27FC236}">
                <a16:creationId xmlns:a16="http://schemas.microsoft.com/office/drawing/2014/main" id="{678B2531-DDE4-4796-897B-610B7666B178}"/>
              </a:ext>
            </a:extLst>
          </p:cNvPr>
          <p:cNvSpPr/>
          <p:nvPr/>
        </p:nvSpPr>
        <p:spPr>
          <a:xfrm rot="8372322">
            <a:off x="2103944" y="1155274"/>
            <a:ext cx="2211841" cy="136957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ikdörtgen 5">
            <a:extLst>
              <a:ext uri="{FF2B5EF4-FFF2-40B4-BE49-F238E27FC236}">
                <a16:creationId xmlns:a16="http://schemas.microsoft.com/office/drawing/2014/main" id="{CFD26EA1-7D68-4855-BF52-3D11B8C07409}"/>
              </a:ext>
            </a:extLst>
          </p:cNvPr>
          <p:cNvSpPr/>
          <p:nvPr/>
        </p:nvSpPr>
        <p:spPr>
          <a:xfrm>
            <a:off x="4558319" y="966105"/>
            <a:ext cx="3296095" cy="923330"/>
          </a:xfrm>
          <a:prstGeom prst="rect">
            <a:avLst/>
          </a:prstGeom>
          <a:noFill/>
        </p:spPr>
        <p:txBody>
          <a:bodyPr wrap="none" lIns="91440" tIns="45720" rIns="91440" bIns="45720">
            <a:spAutoFit/>
          </a:bodyPr>
          <a:lstStyle/>
          <a:p>
            <a:pPr algn="ctr"/>
            <a:r>
              <a:rPr lang="tr-TR"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FILE NAME</a:t>
            </a:r>
            <a:endParaRPr lang="tr-TR"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7" name="Resim 6">
            <a:extLst>
              <a:ext uri="{FF2B5EF4-FFF2-40B4-BE49-F238E27FC236}">
                <a16:creationId xmlns:a16="http://schemas.microsoft.com/office/drawing/2014/main" id="{DBDA8229-78C9-4842-8336-13D93ABA1E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58" y="0"/>
            <a:ext cx="1702429" cy="1650784"/>
          </a:xfrm>
          <a:prstGeom prst="rect">
            <a:avLst/>
          </a:prstGeom>
        </p:spPr>
      </p:pic>
      <p:pic>
        <p:nvPicPr>
          <p:cNvPr id="8" name="Resim 7">
            <a:extLst>
              <a:ext uri="{FF2B5EF4-FFF2-40B4-BE49-F238E27FC236}">
                <a16:creationId xmlns:a16="http://schemas.microsoft.com/office/drawing/2014/main" id="{0C3B350A-0D01-42FD-90D4-4B9F920544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4451" y="-160735"/>
            <a:ext cx="3041877" cy="1435493"/>
          </a:xfrm>
          <a:prstGeom prst="rect">
            <a:avLst/>
          </a:prstGeom>
        </p:spPr>
      </p:pic>
    </p:spTree>
    <p:extLst>
      <p:ext uri="{BB962C8B-B14F-4D97-AF65-F5344CB8AC3E}">
        <p14:creationId xmlns:p14="http://schemas.microsoft.com/office/powerpoint/2010/main" val="28716394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pic>
        <p:nvPicPr>
          <p:cNvPr id="3" name="Resim 2">
            <a:extLst>
              <a:ext uri="{FF2B5EF4-FFF2-40B4-BE49-F238E27FC236}">
                <a16:creationId xmlns:a16="http://schemas.microsoft.com/office/drawing/2014/main" id="{F533CA7A-F369-4AC0-B4F3-46C26EAF8D92}"/>
              </a:ext>
            </a:extLst>
          </p:cNvPr>
          <p:cNvPicPr>
            <a:picLocks noChangeAspect="1"/>
          </p:cNvPicPr>
          <p:nvPr/>
        </p:nvPicPr>
        <p:blipFill>
          <a:blip r:embed="rId2"/>
          <a:stretch>
            <a:fillRect/>
          </a:stretch>
        </p:blipFill>
        <p:spPr>
          <a:xfrm>
            <a:off x="5116036" y="970387"/>
            <a:ext cx="6516009" cy="5649113"/>
          </a:xfrm>
          <a:prstGeom prst="rect">
            <a:avLst/>
          </a:prstGeom>
        </p:spPr>
      </p:pic>
      <p:sp>
        <p:nvSpPr>
          <p:cNvPr id="5" name="Sağ Ok 6">
            <a:extLst>
              <a:ext uri="{FF2B5EF4-FFF2-40B4-BE49-F238E27FC236}">
                <a16:creationId xmlns:a16="http://schemas.microsoft.com/office/drawing/2014/main" id="{EFAC2062-42F8-407D-BCC2-3EC669099686}"/>
              </a:ext>
            </a:extLst>
          </p:cNvPr>
          <p:cNvSpPr/>
          <p:nvPr/>
        </p:nvSpPr>
        <p:spPr>
          <a:xfrm rot="2070576">
            <a:off x="3435299" y="2308423"/>
            <a:ext cx="2211841" cy="136957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ikdörtgen 5">
            <a:extLst>
              <a:ext uri="{FF2B5EF4-FFF2-40B4-BE49-F238E27FC236}">
                <a16:creationId xmlns:a16="http://schemas.microsoft.com/office/drawing/2014/main" id="{544656FE-2BC6-4A85-BDF7-5CDEB3C7A35C}"/>
              </a:ext>
            </a:extLst>
          </p:cNvPr>
          <p:cNvSpPr/>
          <p:nvPr/>
        </p:nvSpPr>
        <p:spPr>
          <a:xfrm>
            <a:off x="223280" y="3257420"/>
            <a:ext cx="3761286" cy="923330"/>
          </a:xfrm>
          <a:prstGeom prst="rect">
            <a:avLst/>
          </a:prstGeom>
          <a:noFill/>
        </p:spPr>
        <p:txBody>
          <a:bodyPr wrap="none" lIns="91440" tIns="45720" rIns="91440" bIns="45720">
            <a:spAutoFit/>
          </a:bodyPr>
          <a:lstStyle/>
          <a:p>
            <a:pPr algn="ctr"/>
            <a:r>
              <a:rPr lang="tr-TR"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DOWNLOAD</a:t>
            </a:r>
            <a:endParaRPr lang="tr-TR"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7" name="Resim 6">
            <a:extLst>
              <a:ext uri="{FF2B5EF4-FFF2-40B4-BE49-F238E27FC236}">
                <a16:creationId xmlns:a16="http://schemas.microsoft.com/office/drawing/2014/main" id="{68794232-4372-4E7E-9C7E-C59DAAAFE0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58" y="0"/>
            <a:ext cx="1702429" cy="1650784"/>
          </a:xfrm>
          <a:prstGeom prst="rect">
            <a:avLst/>
          </a:prstGeom>
        </p:spPr>
      </p:pic>
      <p:pic>
        <p:nvPicPr>
          <p:cNvPr id="8" name="Resim 7">
            <a:extLst>
              <a:ext uri="{FF2B5EF4-FFF2-40B4-BE49-F238E27FC236}">
                <a16:creationId xmlns:a16="http://schemas.microsoft.com/office/drawing/2014/main" id="{A78AA962-0034-42A0-B9C6-7806D49AC4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4451" y="-160735"/>
            <a:ext cx="3041877" cy="1435493"/>
          </a:xfrm>
          <a:prstGeom prst="rect">
            <a:avLst/>
          </a:prstGeom>
        </p:spPr>
      </p:pic>
    </p:spTree>
    <p:extLst>
      <p:ext uri="{BB962C8B-B14F-4D97-AF65-F5344CB8AC3E}">
        <p14:creationId xmlns:p14="http://schemas.microsoft.com/office/powerpoint/2010/main" val="34490423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pic>
        <p:nvPicPr>
          <p:cNvPr id="3" name="Resim 2">
            <a:extLst>
              <a:ext uri="{FF2B5EF4-FFF2-40B4-BE49-F238E27FC236}">
                <a16:creationId xmlns:a16="http://schemas.microsoft.com/office/drawing/2014/main" id="{0DEB9285-27DB-4D26-854B-BF9D9EF3116C}"/>
              </a:ext>
            </a:extLst>
          </p:cNvPr>
          <p:cNvPicPr>
            <a:picLocks noChangeAspect="1"/>
          </p:cNvPicPr>
          <p:nvPr/>
        </p:nvPicPr>
        <p:blipFill>
          <a:blip r:embed="rId2"/>
          <a:stretch>
            <a:fillRect/>
          </a:stretch>
        </p:blipFill>
        <p:spPr>
          <a:xfrm>
            <a:off x="212271" y="0"/>
            <a:ext cx="11463373" cy="6858000"/>
          </a:xfrm>
          <a:prstGeom prst="rect">
            <a:avLst/>
          </a:prstGeom>
        </p:spPr>
      </p:pic>
      <p:pic>
        <p:nvPicPr>
          <p:cNvPr id="5" name="Resim 4">
            <a:extLst>
              <a:ext uri="{FF2B5EF4-FFF2-40B4-BE49-F238E27FC236}">
                <a16:creationId xmlns:a16="http://schemas.microsoft.com/office/drawing/2014/main" id="{0D7E48DB-4898-486B-9D99-7BA32635113A}"/>
              </a:ext>
            </a:extLst>
          </p:cNvPr>
          <p:cNvPicPr>
            <a:picLocks noChangeAspect="1"/>
          </p:cNvPicPr>
          <p:nvPr/>
        </p:nvPicPr>
        <p:blipFill>
          <a:blip r:embed="rId3"/>
          <a:stretch>
            <a:fillRect/>
          </a:stretch>
        </p:blipFill>
        <p:spPr>
          <a:xfrm>
            <a:off x="2802857" y="2449615"/>
            <a:ext cx="7124855" cy="2386154"/>
          </a:xfrm>
          <a:prstGeom prst="rect">
            <a:avLst/>
          </a:prstGeom>
        </p:spPr>
      </p:pic>
      <p:sp>
        <p:nvSpPr>
          <p:cNvPr id="6" name="Dikdörtgen 5">
            <a:extLst>
              <a:ext uri="{FF2B5EF4-FFF2-40B4-BE49-F238E27FC236}">
                <a16:creationId xmlns:a16="http://schemas.microsoft.com/office/drawing/2014/main" id="{826209C5-FFE4-4BD4-AB10-4E4B2AA6D5FD}"/>
              </a:ext>
            </a:extLst>
          </p:cNvPr>
          <p:cNvSpPr/>
          <p:nvPr/>
        </p:nvSpPr>
        <p:spPr>
          <a:xfrm>
            <a:off x="4937589" y="274127"/>
            <a:ext cx="2537554" cy="923330"/>
          </a:xfrm>
          <a:prstGeom prst="rect">
            <a:avLst/>
          </a:prstGeom>
          <a:noFill/>
        </p:spPr>
        <p:txBody>
          <a:bodyPr wrap="none" lIns="91440" tIns="45720" rIns="91440" bIns="45720">
            <a:spAutoFit/>
          </a:bodyPr>
          <a:lstStyle/>
          <a:p>
            <a:pPr algn="ctr"/>
            <a:r>
              <a:rPr lang="tr-TR"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IMPORT</a:t>
            </a:r>
            <a:endParaRPr lang="tr-TR"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27065239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7D5FE74-C40F-4749-A04E-9638C8723818}"/>
              </a:ext>
            </a:extLst>
          </p:cNvPr>
          <p:cNvSpPr>
            <a:spLocks noGrp="1"/>
          </p:cNvSpPr>
          <p:nvPr>
            <p:ph type="title"/>
          </p:nvPr>
        </p:nvSpPr>
        <p:spPr/>
        <p:txBody>
          <a:bodyPr/>
          <a:lstStyle/>
          <a:p>
            <a:r>
              <a:rPr lang="tr-TR" dirty="0"/>
              <a:t>KEYBOARD SHORTCUTS</a:t>
            </a:r>
          </a:p>
        </p:txBody>
      </p:sp>
      <p:pic>
        <p:nvPicPr>
          <p:cNvPr id="3" name="Resim 2">
            <a:extLst>
              <a:ext uri="{FF2B5EF4-FFF2-40B4-BE49-F238E27FC236}">
                <a16:creationId xmlns:a16="http://schemas.microsoft.com/office/drawing/2014/main" id="{4FEEB774-3A6A-4E9B-BD6F-AEC3E6A724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43" y="3318585"/>
            <a:ext cx="2540393" cy="2463327"/>
          </a:xfrm>
          <a:prstGeom prst="rect">
            <a:avLst/>
          </a:prstGeom>
        </p:spPr>
      </p:pic>
      <p:pic>
        <p:nvPicPr>
          <p:cNvPr id="4" name="Resim 3">
            <a:extLst>
              <a:ext uri="{FF2B5EF4-FFF2-40B4-BE49-F238E27FC236}">
                <a16:creationId xmlns:a16="http://schemas.microsoft.com/office/drawing/2014/main" id="{A45127D5-0EEE-400D-B96D-9BC26F3623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4451" y="-160735"/>
            <a:ext cx="3041877" cy="1435493"/>
          </a:xfrm>
          <a:prstGeom prst="rect">
            <a:avLst/>
          </a:prstGeom>
        </p:spPr>
      </p:pic>
    </p:spTree>
    <p:extLst>
      <p:ext uri="{BB962C8B-B14F-4D97-AF65-F5344CB8AC3E}">
        <p14:creationId xmlns:p14="http://schemas.microsoft.com/office/powerpoint/2010/main" val="20318894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pic>
        <p:nvPicPr>
          <p:cNvPr id="3" name="Resim 2">
            <a:extLst>
              <a:ext uri="{FF2B5EF4-FFF2-40B4-BE49-F238E27FC236}">
                <a16:creationId xmlns:a16="http://schemas.microsoft.com/office/drawing/2014/main" id="{F5FD0A37-3033-4674-A867-43150FB5207E}"/>
              </a:ext>
            </a:extLst>
          </p:cNvPr>
          <p:cNvPicPr>
            <a:picLocks noChangeAspect="1"/>
          </p:cNvPicPr>
          <p:nvPr/>
        </p:nvPicPr>
        <p:blipFill>
          <a:blip r:embed="rId2"/>
          <a:stretch>
            <a:fillRect/>
          </a:stretch>
        </p:blipFill>
        <p:spPr>
          <a:xfrm>
            <a:off x="3215994" y="1406659"/>
            <a:ext cx="6310777" cy="4994141"/>
          </a:xfrm>
          <a:prstGeom prst="rect">
            <a:avLst/>
          </a:prstGeom>
        </p:spPr>
      </p:pic>
      <p:pic>
        <p:nvPicPr>
          <p:cNvPr id="5" name="Resim 4">
            <a:extLst>
              <a:ext uri="{FF2B5EF4-FFF2-40B4-BE49-F238E27FC236}">
                <a16:creationId xmlns:a16="http://schemas.microsoft.com/office/drawing/2014/main" id="{CFF8308F-662F-4024-8DA4-D1AFDA703F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58" y="0"/>
            <a:ext cx="1702429" cy="1650784"/>
          </a:xfrm>
          <a:prstGeom prst="rect">
            <a:avLst/>
          </a:prstGeom>
        </p:spPr>
      </p:pic>
      <p:pic>
        <p:nvPicPr>
          <p:cNvPr id="6" name="Resim 5">
            <a:extLst>
              <a:ext uri="{FF2B5EF4-FFF2-40B4-BE49-F238E27FC236}">
                <a16:creationId xmlns:a16="http://schemas.microsoft.com/office/drawing/2014/main" id="{AFF55108-2BBA-41A9-8867-FD8CB3574E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4451" y="-160735"/>
            <a:ext cx="3041877" cy="1435493"/>
          </a:xfrm>
          <a:prstGeom prst="rect">
            <a:avLst/>
          </a:prstGeom>
        </p:spPr>
      </p:pic>
    </p:spTree>
    <p:extLst>
      <p:ext uri="{BB962C8B-B14F-4D97-AF65-F5344CB8AC3E}">
        <p14:creationId xmlns:p14="http://schemas.microsoft.com/office/powerpoint/2010/main" val="1324956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pic>
        <p:nvPicPr>
          <p:cNvPr id="3" name="Resim 2">
            <a:extLst>
              <a:ext uri="{FF2B5EF4-FFF2-40B4-BE49-F238E27FC236}">
                <a16:creationId xmlns:a16="http://schemas.microsoft.com/office/drawing/2014/main" id="{69859EA3-5CEF-41C6-8556-B74EF686316C}"/>
              </a:ext>
            </a:extLst>
          </p:cNvPr>
          <p:cNvPicPr>
            <a:picLocks noChangeAspect="1"/>
          </p:cNvPicPr>
          <p:nvPr/>
        </p:nvPicPr>
        <p:blipFill>
          <a:blip r:embed="rId2"/>
          <a:stretch>
            <a:fillRect/>
          </a:stretch>
        </p:blipFill>
        <p:spPr>
          <a:xfrm>
            <a:off x="4029048" y="1044746"/>
            <a:ext cx="5327196" cy="5813254"/>
          </a:xfrm>
          <a:prstGeom prst="rect">
            <a:avLst/>
          </a:prstGeom>
        </p:spPr>
      </p:pic>
      <p:pic>
        <p:nvPicPr>
          <p:cNvPr id="5" name="Resim 4">
            <a:extLst>
              <a:ext uri="{FF2B5EF4-FFF2-40B4-BE49-F238E27FC236}">
                <a16:creationId xmlns:a16="http://schemas.microsoft.com/office/drawing/2014/main" id="{170F66D3-96C8-44AD-A348-64FC61641D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58" y="0"/>
            <a:ext cx="1702429" cy="1650784"/>
          </a:xfrm>
          <a:prstGeom prst="rect">
            <a:avLst/>
          </a:prstGeom>
        </p:spPr>
      </p:pic>
      <p:pic>
        <p:nvPicPr>
          <p:cNvPr id="6" name="Resim 5">
            <a:extLst>
              <a:ext uri="{FF2B5EF4-FFF2-40B4-BE49-F238E27FC236}">
                <a16:creationId xmlns:a16="http://schemas.microsoft.com/office/drawing/2014/main" id="{2373BA3D-EA85-4DC8-A044-9D5CD64830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4451" y="-160735"/>
            <a:ext cx="3041877" cy="1435493"/>
          </a:xfrm>
          <a:prstGeom prst="rect">
            <a:avLst/>
          </a:prstGeom>
        </p:spPr>
      </p:pic>
    </p:spTree>
    <p:extLst>
      <p:ext uri="{BB962C8B-B14F-4D97-AF65-F5344CB8AC3E}">
        <p14:creationId xmlns:p14="http://schemas.microsoft.com/office/powerpoint/2010/main" val="3651968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pic>
        <p:nvPicPr>
          <p:cNvPr id="7" name="Resim 6">
            <a:extLst>
              <a:ext uri="{FF2B5EF4-FFF2-40B4-BE49-F238E27FC236}">
                <a16:creationId xmlns:a16="http://schemas.microsoft.com/office/drawing/2014/main" id="{99E5E25C-924E-47C8-8427-D78483F24CF3}"/>
              </a:ext>
            </a:extLst>
          </p:cNvPr>
          <p:cNvPicPr>
            <a:picLocks noChangeAspect="1"/>
          </p:cNvPicPr>
          <p:nvPr/>
        </p:nvPicPr>
        <p:blipFill>
          <a:blip r:embed="rId2"/>
          <a:stretch>
            <a:fillRect/>
          </a:stretch>
        </p:blipFill>
        <p:spPr>
          <a:xfrm>
            <a:off x="466725" y="1951864"/>
            <a:ext cx="5629275" cy="447675"/>
          </a:xfrm>
          <a:prstGeom prst="rect">
            <a:avLst/>
          </a:prstGeom>
        </p:spPr>
      </p:pic>
      <p:sp>
        <p:nvSpPr>
          <p:cNvPr id="2" name="Dikdörtgen 1">
            <a:extLst>
              <a:ext uri="{FF2B5EF4-FFF2-40B4-BE49-F238E27FC236}">
                <a16:creationId xmlns:a16="http://schemas.microsoft.com/office/drawing/2014/main" id="{DDB9725C-7134-43AA-A7D1-7DC517FA048C}"/>
              </a:ext>
            </a:extLst>
          </p:cNvPr>
          <p:cNvSpPr/>
          <p:nvPr/>
        </p:nvSpPr>
        <p:spPr>
          <a:xfrm>
            <a:off x="3880756" y="2615978"/>
            <a:ext cx="8071757" cy="369332"/>
          </a:xfrm>
          <a:prstGeom prst="rect">
            <a:avLst/>
          </a:prstGeom>
        </p:spPr>
        <p:txBody>
          <a:bodyPr wrap="square">
            <a:spAutoFit/>
          </a:bodyPr>
          <a:lstStyle/>
          <a:p>
            <a:r>
              <a:rPr lang="en-US" dirty="0">
                <a:highlight>
                  <a:srgbClr val="FFFF00"/>
                </a:highlight>
                <a:latin typeface="-apple-system"/>
              </a:rPr>
              <a:t>who are also comfortable messing around in Excel or Google Sheets, for example</a:t>
            </a:r>
            <a:endParaRPr lang="tr-TR" dirty="0">
              <a:highlight>
                <a:srgbClr val="FFFF00"/>
              </a:highlight>
            </a:endParaRPr>
          </a:p>
        </p:txBody>
      </p:sp>
      <p:pic>
        <p:nvPicPr>
          <p:cNvPr id="3" name="Resim 2">
            <a:extLst>
              <a:ext uri="{FF2B5EF4-FFF2-40B4-BE49-F238E27FC236}">
                <a16:creationId xmlns:a16="http://schemas.microsoft.com/office/drawing/2014/main" id="{9CF21F05-F78A-408E-BF85-C882AE5A529F}"/>
              </a:ext>
            </a:extLst>
          </p:cNvPr>
          <p:cNvPicPr>
            <a:picLocks noChangeAspect="1"/>
          </p:cNvPicPr>
          <p:nvPr/>
        </p:nvPicPr>
        <p:blipFill>
          <a:blip r:embed="rId3"/>
          <a:stretch>
            <a:fillRect/>
          </a:stretch>
        </p:blipFill>
        <p:spPr>
          <a:xfrm>
            <a:off x="3152775" y="3181350"/>
            <a:ext cx="5886450" cy="495300"/>
          </a:xfrm>
          <a:prstGeom prst="rect">
            <a:avLst/>
          </a:prstGeom>
        </p:spPr>
      </p:pic>
      <p:pic>
        <p:nvPicPr>
          <p:cNvPr id="8" name="Resim 7">
            <a:extLst>
              <a:ext uri="{FF2B5EF4-FFF2-40B4-BE49-F238E27FC236}">
                <a16:creationId xmlns:a16="http://schemas.microsoft.com/office/drawing/2014/main" id="{64D483E8-D64E-4A23-8FFA-12E7CA26AB1C}"/>
              </a:ext>
            </a:extLst>
          </p:cNvPr>
          <p:cNvPicPr>
            <a:picLocks noChangeAspect="1"/>
          </p:cNvPicPr>
          <p:nvPr/>
        </p:nvPicPr>
        <p:blipFill>
          <a:blip r:embed="rId4"/>
          <a:stretch>
            <a:fillRect/>
          </a:stretch>
        </p:blipFill>
        <p:spPr>
          <a:xfrm>
            <a:off x="1592034" y="4164250"/>
            <a:ext cx="6324600" cy="447675"/>
          </a:xfrm>
          <a:prstGeom prst="rect">
            <a:avLst/>
          </a:prstGeom>
        </p:spPr>
      </p:pic>
      <p:pic>
        <p:nvPicPr>
          <p:cNvPr id="9" name="Resim 8">
            <a:extLst>
              <a:ext uri="{FF2B5EF4-FFF2-40B4-BE49-F238E27FC236}">
                <a16:creationId xmlns:a16="http://schemas.microsoft.com/office/drawing/2014/main" id="{64182F23-E4DA-4F15-AD39-53CF3968F163}"/>
              </a:ext>
            </a:extLst>
          </p:cNvPr>
          <p:cNvPicPr>
            <a:picLocks noChangeAspect="1"/>
          </p:cNvPicPr>
          <p:nvPr/>
        </p:nvPicPr>
        <p:blipFill>
          <a:blip r:embed="rId5"/>
          <a:stretch>
            <a:fillRect/>
          </a:stretch>
        </p:blipFill>
        <p:spPr>
          <a:xfrm>
            <a:off x="6096000" y="5155611"/>
            <a:ext cx="5534025" cy="285750"/>
          </a:xfrm>
          <a:prstGeom prst="rect">
            <a:avLst/>
          </a:prstGeom>
        </p:spPr>
      </p:pic>
      <p:pic>
        <p:nvPicPr>
          <p:cNvPr id="10" name="Resim 9">
            <a:extLst>
              <a:ext uri="{FF2B5EF4-FFF2-40B4-BE49-F238E27FC236}">
                <a16:creationId xmlns:a16="http://schemas.microsoft.com/office/drawing/2014/main" id="{F26B002A-D979-4CAA-9341-FD895E97563F}"/>
              </a:ext>
            </a:extLst>
          </p:cNvPr>
          <p:cNvPicPr>
            <a:picLocks noChangeAspect="1"/>
          </p:cNvPicPr>
          <p:nvPr/>
        </p:nvPicPr>
        <p:blipFill>
          <a:blip r:embed="rId6"/>
          <a:stretch>
            <a:fillRect/>
          </a:stretch>
        </p:blipFill>
        <p:spPr>
          <a:xfrm>
            <a:off x="671512" y="5518322"/>
            <a:ext cx="5819775" cy="466725"/>
          </a:xfrm>
          <a:prstGeom prst="rect">
            <a:avLst/>
          </a:prstGeom>
        </p:spPr>
      </p:pic>
      <p:pic>
        <p:nvPicPr>
          <p:cNvPr id="11" name="Resim 10">
            <a:extLst>
              <a:ext uri="{FF2B5EF4-FFF2-40B4-BE49-F238E27FC236}">
                <a16:creationId xmlns:a16="http://schemas.microsoft.com/office/drawing/2014/main" id="{FE1DED52-700F-456C-89FB-42B7C4108840}"/>
              </a:ext>
            </a:extLst>
          </p:cNvPr>
          <p:cNvPicPr>
            <a:picLocks noChangeAspect="1"/>
          </p:cNvPicPr>
          <p:nvPr/>
        </p:nvPicPr>
        <p:blipFill>
          <a:blip r:embed="rId7"/>
          <a:stretch>
            <a:fillRect/>
          </a:stretch>
        </p:blipFill>
        <p:spPr>
          <a:xfrm>
            <a:off x="320447" y="3779391"/>
            <a:ext cx="4562475" cy="238125"/>
          </a:xfrm>
          <a:prstGeom prst="rect">
            <a:avLst/>
          </a:prstGeom>
        </p:spPr>
      </p:pic>
      <p:pic>
        <p:nvPicPr>
          <p:cNvPr id="12" name="Resim 11">
            <a:extLst>
              <a:ext uri="{FF2B5EF4-FFF2-40B4-BE49-F238E27FC236}">
                <a16:creationId xmlns:a16="http://schemas.microsoft.com/office/drawing/2014/main" id="{E3216395-B0D7-4982-9A50-030E3FF3A0A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658" y="0"/>
            <a:ext cx="1702429" cy="1650784"/>
          </a:xfrm>
          <a:prstGeom prst="rect">
            <a:avLst/>
          </a:prstGeom>
        </p:spPr>
      </p:pic>
      <p:pic>
        <p:nvPicPr>
          <p:cNvPr id="13" name="Resim 12">
            <a:extLst>
              <a:ext uri="{FF2B5EF4-FFF2-40B4-BE49-F238E27FC236}">
                <a16:creationId xmlns:a16="http://schemas.microsoft.com/office/drawing/2014/main" id="{0C1C37F8-44F3-4DCB-8E67-93E02138103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04451" y="-160735"/>
            <a:ext cx="3041877" cy="1435493"/>
          </a:xfrm>
          <a:prstGeom prst="rect">
            <a:avLst/>
          </a:prstGeom>
        </p:spPr>
      </p:pic>
    </p:spTree>
    <p:extLst>
      <p:ext uri="{BB962C8B-B14F-4D97-AF65-F5344CB8AC3E}">
        <p14:creationId xmlns:p14="http://schemas.microsoft.com/office/powerpoint/2010/main" val="1211429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pic>
        <p:nvPicPr>
          <p:cNvPr id="3" name="Resim 2">
            <a:extLst>
              <a:ext uri="{FF2B5EF4-FFF2-40B4-BE49-F238E27FC236}">
                <a16:creationId xmlns:a16="http://schemas.microsoft.com/office/drawing/2014/main" id="{F31B3B31-C53F-4318-BF57-FE490028DEE1}"/>
              </a:ext>
            </a:extLst>
          </p:cNvPr>
          <p:cNvPicPr>
            <a:picLocks noChangeAspect="1"/>
          </p:cNvPicPr>
          <p:nvPr/>
        </p:nvPicPr>
        <p:blipFill>
          <a:blip r:embed="rId3"/>
          <a:stretch>
            <a:fillRect/>
          </a:stretch>
        </p:blipFill>
        <p:spPr>
          <a:xfrm>
            <a:off x="2028476" y="1089999"/>
            <a:ext cx="8135047" cy="5653701"/>
          </a:xfrm>
          <a:prstGeom prst="rect">
            <a:avLst/>
          </a:prstGeom>
        </p:spPr>
      </p:pic>
      <p:pic>
        <p:nvPicPr>
          <p:cNvPr id="5" name="Resim 4">
            <a:extLst>
              <a:ext uri="{FF2B5EF4-FFF2-40B4-BE49-F238E27FC236}">
                <a16:creationId xmlns:a16="http://schemas.microsoft.com/office/drawing/2014/main" id="{29AA8D6C-E1B9-4E30-9D9D-D54BA9A94A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8" y="0"/>
            <a:ext cx="1702429" cy="1650784"/>
          </a:xfrm>
          <a:prstGeom prst="rect">
            <a:avLst/>
          </a:prstGeom>
        </p:spPr>
      </p:pic>
      <p:pic>
        <p:nvPicPr>
          <p:cNvPr id="6" name="Resim 5">
            <a:extLst>
              <a:ext uri="{FF2B5EF4-FFF2-40B4-BE49-F238E27FC236}">
                <a16:creationId xmlns:a16="http://schemas.microsoft.com/office/drawing/2014/main" id="{37EA2791-304D-4A61-A6EC-E76E98EF1D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4451" y="-160735"/>
            <a:ext cx="3041877" cy="1435493"/>
          </a:xfrm>
          <a:prstGeom prst="rect">
            <a:avLst/>
          </a:prstGeom>
        </p:spPr>
      </p:pic>
    </p:spTree>
    <p:extLst>
      <p:ext uri="{BB962C8B-B14F-4D97-AF65-F5344CB8AC3E}">
        <p14:creationId xmlns:p14="http://schemas.microsoft.com/office/powerpoint/2010/main" val="15742397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pic>
        <p:nvPicPr>
          <p:cNvPr id="3" name="Resim 2">
            <a:extLst>
              <a:ext uri="{FF2B5EF4-FFF2-40B4-BE49-F238E27FC236}">
                <a16:creationId xmlns:a16="http://schemas.microsoft.com/office/drawing/2014/main" id="{3D892992-063E-4883-87F7-4715DCD01820}"/>
              </a:ext>
            </a:extLst>
          </p:cNvPr>
          <p:cNvPicPr>
            <a:picLocks noChangeAspect="1"/>
          </p:cNvPicPr>
          <p:nvPr/>
        </p:nvPicPr>
        <p:blipFill>
          <a:blip r:embed="rId2"/>
          <a:stretch>
            <a:fillRect/>
          </a:stretch>
        </p:blipFill>
        <p:spPr>
          <a:xfrm>
            <a:off x="2829315" y="1450046"/>
            <a:ext cx="7412895" cy="4950754"/>
          </a:xfrm>
          <a:prstGeom prst="rect">
            <a:avLst/>
          </a:prstGeom>
        </p:spPr>
      </p:pic>
      <p:pic>
        <p:nvPicPr>
          <p:cNvPr id="5" name="Resim 4">
            <a:extLst>
              <a:ext uri="{FF2B5EF4-FFF2-40B4-BE49-F238E27FC236}">
                <a16:creationId xmlns:a16="http://schemas.microsoft.com/office/drawing/2014/main" id="{AE14696F-0091-4A97-B235-895ECF548D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58" y="0"/>
            <a:ext cx="1702429" cy="1650784"/>
          </a:xfrm>
          <a:prstGeom prst="rect">
            <a:avLst/>
          </a:prstGeom>
        </p:spPr>
      </p:pic>
      <p:pic>
        <p:nvPicPr>
          <p:cNvPr id="6" name="Resim 5">
            <a:extLst>
              <a:ext uri="{FF2B5EF4-FFF2-40B4-BE49-F238E27FC236}">
                <a16:creationId xmlns:a16="http://schemas.microsoft.com/office/drawing/2014/main" id="{A150D7D2-AD92-464C-A2C2-38A1CDD6EB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4451" y="-160735"/>
            <a:ext cx="3041877" cy="1435493"/>
          </a:xfrm>
          <a:prstGeom prst="rect">
            <a:avLst/>
          </a:prstGeom>
        </p:spPr>
      </p:pic>
    </p:spTree>
    <p:extLst>
      <p:ext uri="{BB962C8B-B14F-4D97-AF65-F5344CB8AC3E}">
        <p14:creationId xmlns:p14="http://schemas.microsoft.com/office/powerpoint/2010/main" val="42712153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sp>
        <p:nvSpPr>
          <p:cNvPr id="3" name="Dikdörtgen 2">
            <a:extLst>
              <a:ext uri="{FF2B5EF4-FFF2-40B4-BE49-F238E27FC236}">
                <a16:creationId xmlns:a16="http://schemas.microsoft.com/office/drawing/2014/main" id="{98F837F5-F5E2-472C-977C-995DD64BC6EE}"/>
              </a:ext>
            </a:extLst>
          </p:cNvPr>
          <p:cNvSpPr/>
          <p:nvPr/>
        </p:nvSpPr>
        <p:spPr>
          <a:xfrm>
            <a:off x="1574797" y="923207"/>
            <a:ext cx="9078704" cy="923330"/>
          </a:xfrm>
          <a:prstGeom prst="rect">
            <a:avLst/>
          </a:prstGeom>
          <a:noFill/>
        </p:spPr>
        <p:txBody>
          <a:bodyPr wrap="none" lIns="91440" tIns="45720" rIns="91440" bIns="45720">
            <a:spAutoFit/>
          </a:bodyPr>
          <a:lstStyle/>
          <a:p>
            <a:pPr algn="ctr"/>
            <a:r>
              <a:rPr lang="tr-TR"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CTRL + /   :  Keyboard shortcuts</a:t>
            </a:r>
            <a:endParaRPr lang="tr-TR"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5" name="Resim 4">
            <a:extLst>
              <a:ext uri="{FF2B5EF4-FFF2-40B4-BE49-F238E27FC236}">
                <a16:creationId xmlns:a16="http://schemas.microsoft.com/office/drawing/2014/main" id="{5A84DE5B-B46B-425F-BBC0-392055F0C4C4}"/>
              </a:ext>
            </a:extLst>
          </p:cNvPr>
          <p:cNvPicPr>
            <a:picLocks noChangeAspect="1"/>
          </p:cNvPicPr>
          <p:nvPr/>
        </p:nvPicPr>
        <p:blipFill>
          <a:blip r:embed="rId3"/>
          <a:stretch>
            <a:fillRect/>
          </a:stretch>
        </p:blipFill>
        <p:spPr>
          <a:xfrm>
            <a:off x="1248046" y="1876519"/>
            <a:ext cx="9907089" cy="4721993"/>
          </a:xfrm>
          <a:prstGeom prst="rect">
            <a:avLst/>
          </a:prstGeom>
        </p:spPr>
      </p:pic>
      <p:pic>
        <p:nvPicPr>
          <p:cNvPr id="6" name="Resim 5">
            <a:extLst>
              <a:ext uri="{FF2B5EF4-FFF2-40B4-BE49-F238E27FC236}">
                <a16:creationId xmlns:a16="http://schemas.microsoft.com/office/drawing/2014/main" id="{7EA0C710-4A92-4FBB-8FCC-93CDC1660D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8" y="0"/>
            <a:ext cx="1702429" cy="1650784"/>
          </a:xfrm>
          <a:prstGeom prst="rect">
            <a:avLst/>
          </a:prstGeom>
        </p:spPr>
      </p:pic>
      <p:pic>
        <p:nvPicPr>
          <p:cNvPr id="7" name="Resim 6">
            <a:extLst>
              <a:ext uri="{FF2B5EF4-FFF2-40B4-BE49-F238E27FC236}">
                <a16:creationId xmlns:a16="http://schemas.microsoft.com/office/drawing/2014/main" id="{C415F8C4-3279-4179-873A-8F6EA8E12F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4451" y="-160735"/>
            <a:ext cx="3041877" cy="1435493"/>
          </a:xfrm>
          <a:prstGeom prst="rect">
            <a:avLst/>
          </a:prstGeom>
        </p:spPr>
      </p:pic>
    </p:spTree>
    <p:extLst>
      <p:ext uri="{BB962C8B-B14F-4D97-AF65-F5344CB8AC3E}">
        <p14:creationId xmlns:p14="http://schemas.microsoft.com/office/powerpoint/2010/main" val="2798539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pic>
        <p:nvPicPr>
          <p:cNvPr id="5" name="Resim 4">
            <a:extLst>
              <a:ext uri="{FF2B5EF4-FFF2-40B4-BE49-F238E27FC236}">
                <a16:creationId xmlns:a16="http://schemas.microsoft.com/office/drawing/2014/main" id="{69CB9A1E-D593-461B-B83E-84E8BAF614BC}"/>
              </a:ext>
            </a:extLst>
          </p:cNvPr>
          <p:cNvPicPr>
            <a:picLocks noChangeAspect="1"/>
          </p:cNvPicPr>
          <p:nvPr/>
        </p:nvPicPr>
        <p:blipFill rotWithShape="1">
          <a:blip r:embed="rId2"/>
          <a:srcRect t="8907"/>
          <a:stretch/>
        </p:blipFill>
        <p:spPr>
          <a:xfrm>
            <a:off x="114300" y="238501"/>
            <a:ext cx="12192000" cy="6236656"/>
          </a:xfrm>
          <a:prstGeom prst="rect">
            <a:avLst/>
          </a:prstGeom>
        </p:spPr>
      </p:pic>
      <p:sp>
        <p:nvSpPr>
          <p:cNvPr id="6" name="Ok: Sağ 5">
            <a:extLst>
              <a:ext uri="{FF2B5EF4-FFF2-40B4-BE49-F238E27FC236}">
                <a16:creationId xmlns:a16="http://schemas.microsoft.com/office/drawing/2014/main" id="{5652765D-9383-403F-9F7B-90DC67695E0C}"/>
              </a:ext>
            </a:extLst>
          </p:cNvPr>
          <p:cNvSpPr/>
          <p:nvPr/>
        </p:nvSpPr>
        <p:spPr>
          <a:xfrm rot="3408835">
            <a:off x="874225" y="4523014"/>
            <a:ext cx="1845128" cy="660233"/>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7" name="Resim 6">
            <a:extLst>
              <a:ext uri="{FF2B5EF4-FFF2-40B4-BE49-F238E27FC236}">
                <a16:creationId xmlns:a16="http://schemas.microsoft.com/office/drawing/2014/main" id="{99E5E25C-924E-47C8-8427-D78483F24CF3}"/>
              </a:ext>
            </a:extLst>
          </p:cNvPr>
          <p:cNvPicPr>
            <a:picLocks noChangeAspect="1"/>
          </p:cNvPicPr>
          <p:nvPr/>
        </p:nvPicPr>
        <p:blipFill>
          <a:blip r:embed="rId3"/>
          <a:stretch>
            <a:fillRect/>
          </a:stretch>
        </p:blipFill>
        <p:spPr>
          <a:xfrm>
            <a:off x="3281362" y="3205162"/>
            <a:ext cx="5629275" cy="447675"/>
          </a:xfrm>
          <a:prstGeom prst="rect">
            <a:avLst/>
          </a:prstGeom>
        </p:spPr>
      </p:pic>
    </p:spTree>
    <p:extLst>
      <p:ext uri="{BB962C8B-B14F-4D97-AF65-F5344CB8AC3E}">
        <p14:creationId xmlns:p14="http://schemas.microsoft.com/office/powerpoint/2010/main" val="1135776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pic>
        <p:nvPicPr>
          <p:cNvPr id="6" name="Resim 5">
            <a:extLst>
              <a:ext uri="{FF2B5EF4-FFF2-40B4-BE49-F238E27FC236}">
                <a16:creationId xmlns:a16="http://schemas.microsoft.com/office/drawing/2014/main" id="{652C28DA-3469-4BED-9576-ECD710F1D511}"/>
              </a:ext>
            </a:extLst>
          </p:cNvPr>
          <p:cNvPicPr>
            <a:picLocks noChangeAspect="1"/>
          </p:cNvPicPr>
          <p:nvPr/>
        </p:nvPicPr>
        <p:blipFill>
          <a:blip r:embed="rId2"/>
          <a:stretch>
            <a:fillRect/>
          </a:stretch>
        </p:blipFill>
        <p:spPr>
          <a:xfrm>
            <a:off x="0" y="238500"/>
            <a:ext cx="12192000" cy="6381000"/>
          </a:xfrm>
          <a:prstGeom prst="rect">
            <a:avLst/>
          </a:prstGeom>
        </p:spPr>
      </p:pic>
    </p:spTree>
    <p:extLst>
      <p:ext uri="{BB962C8B-B14F-4D97-AF65-F5344CB8AC3E}">
        <p14:creationId xmlns:p14="http://schemas.microsoft.com/office/powerpoint/2010/main" val="554333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pic>
        <p:nvPicPr>
          <p:cNvPr id="2" name="Resim 1">
            <a:extLst>
              <a:ext uri="{FF2B5EF4-FFF2-40B4-BE49-F238E27FC236}">
                <a16:creationId xmlns:a16="http://schemas.microsoft.com/office/drawing/2014/main" id="{6681B0BD-3324-43E2-B9D9-63592FC456DE}"/>
              </a:ext>
            </a:extLst>
          </p:cNvPr>
          <p:cNvPicPr>
            <a:picLocks noChangeAspect="1"/>
          </p:cNvPicPr>
          <p:nvPr/>
        </p:nvPicPr>
        <p:blipFill>
          <a:blip r:embed="rId2"/>
          <a:stretch>
            <a:fillRect/>
          </a:stretch>
        </p:blipFill>
        <p:spPr>
          <a:xfrm>
            <a:off x="0" y="114300"/>
            <a:ext cx="12192000" cy="6505200"/>
          </a:xfrm>
          <a:prstGeom prst="rect">
            <a:avLst/>
          </a:prstGeom>
        </p:spPr>
      </p:pic>
    </p:spTree>
    <p:extLst>
      <p:ext uri="{BB962C8B-B14F-4D97-AF65-F5344CB8AC3E}">
        <p14:creationId xmlns:p14="http://schemas.microsoft.com/office/powerpoint/2010/main" val="324407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pic>
        <p:nvPicPr>
          <p:cNvPr id="6" name="Resim 5">
            <a:extLst>
              <a:ext uri="{FF2B5EF4-FFF2-40B4-BE49-F238E27FC236}">
                <a16:creationId xmlns:a16="http://schemas.microsoft.com/office/drawing/2014/main" id="{5E78B50E-5711-49C2-81C2-357AC6D4FD3D}"/>
              </a:ext>
            </a:extLst>
          </p:cNvPr>
          <p:cNvPicPr>
            <a:picLocks noChangeAspect="1"/>
          </p:cNvPicPr>
          <p:nvPr/>
        </p:nvPicPr>
        <p:blipFill>
          <a:blip r:embed="rId3"/>
          <a:stretch>
            <a:fillRect/>
          </a:stretch>
        </p:blipFill>
        <p:spPr>
          <a:xfrm>
            <a:off x="3367314" y="1309815"/>
            <a:ext cx="7840128" cy="5229365"/>
          </a:xfrm>
          <a:prstGeom prst="rect">
            <a:avLst/>
          </a:prstGeom>
        </p:spPr>
      </p:pic>
      <p:sp>
        <p:nvSpPr>
          <p:cNvPr id="7" name="Dikdörtgen 6">
            <a:extLst>
              <a:ext uri="{FF2B5EF4-FFF2-40B4-BE49-F238E27FC236}">
                <a16:creationId xmlns:a16="http://schemas.microsoft.com/office/drawing/2014/main" id="{9EB029AF-AF88-49C6-9964-38B27F6AA249}"/>
              </a:ext>
            </a:extLst>
          </p:cNvPr>
          <p:cNvSpPr/>
          <p:nvPr/>
        </p:nvSpPr>
        <p:spPr>
          <a:xfrm rot="19380171">
            <a:off x="2335" y="2718015"/>
            <a:ext cx="4928722" cy="1107996"/>
          </a:xfrm>
          <a:prstGeom prst="rect">
            <a:avLst/>
          </a:prstGeom>
        </p:spPr>
        <p:txBody>
          <a:bodyPr wrap="none">
            <a:spAutoFit/>
          </a:bodyPr>
          <a:lstStyle/>
          <a:p>
            <a:r>
              <a:rPr lang="tr-TR" sz="3300" b="1" dirty="0">
                <a:solidFill>
                  <a:srgbClr val="FF0000"/>
                </a:solidFill>
              </a:rPr>
              <a:t>Python </a:t>
            </a:r>
            <a:r>
              <a:rPr lang="tr-TR" sz="3300" b="1" dirty="0" err="1">
                <a:solidFill>
                  <a:srgbClr val="FF0000"/>
                </a:solidFill>
              </a:rPr>
              <a:t>live</a:t>
            </a:r>
            <a:r>
              <a:rPr lang="tr-TR" sz="3300" b="1" dirty="0">
                <a:solidFill>
                  <a:srgbClr val="FF0000"/>
                </a:solidFill>
              </a:rPr>
              <a:t> in Excel </a:t>
            </a:r>
          </a:p>
          <a:p>
            <a:r>
              <a:rPr lang="tr-TR" sz="3300" b="1" dirty="0">
                <a:solidFill>
                  <a:srgbClr val="FF0000"/>
                </a:solidFill>
              </a:rPr>
              <a:t>Google Sheets and CSV File</a:t>
            </a:r>
            <a:endParaRPr lang="en-US" sz="3300" b="1" dirty="0">
              <a:solidFill>
                <a:srgbClr val="FF0000"/>
              </a:solidFill>
            </a:endParaRPr>
          </a:p>
        </p:txBody>
      </p:sp>
      <p:pic>
        <p:nvPicPr>
          <p:cNvPr id="2" name="Resim 1">
            <a:extLst>
              <a:ext uri="{FF2B5EF4-FFF2-40B4-BE49-F238E27FC236}">
                <a16:creationId xmlns:a16="http://schemas.microsoft.com/office/drawing/2014/main" id="{74341F51-5BC9-4B99-B254-1EBF1E0A292F}"/>
              </a:ext>
            </a:extLst>
          </p:cNvPr>
          <p:cNvPicPr>
            <a:picLocks noChangeAspect="1"/>
          </p:cNvPicPr>
          <p:nvPr/>
        </p:nvPicPr>
        <p:blipFill>
          <a:blip r:embed="rId4"/>
          <a:stretch>
            <a:fillRect/>
          </a:stretch>
        </p:blipFill>
        <p:spPr>
          <a:xfrm>
            <a:off x="3367314" y="4301448"/>
            <a:ext cx="1990725" cy="371475"/>
          </a:xfrm>
          <a:prstGeom prst="rect">
            <a:avLst/>
          </a:prstGeom>
        </p:spPr>
      </p:pic>
      <p:pic>
        <p:nvPicPr>
          <p:cNvPr id="8" name="Resim 7">
            <a:extLst>
              <a:ext uri="{FF2B5EF4-FFF2-40B4-BE49-F238E27FC236}">
                <a16:creationId xmlns:a16="http://schemas.microsoft.com/office/drawing/2014/main" id="{F5202836-B09C-4190-BD09-3DA0F6177E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658" y="0"/>
            <a:ext cx="1702429" cy="1650784"/>
          </a:xfrm>
          <a:prstGeom prst="rect">
            <a:avLst/>
          </a:prstGeom>
        </p:spPr>
      </p:pic>
      <p:pic>
        <p:nvPicPr>
          <p:cNvPr id="9" name="Resim 8">
            <a:extLst>
              <a:ext uri="{FF2B5EF4-FFF2-40B4-BE49-F238E27FC236}">
                <a16:creationId xmlns:a16="http://schemas.microsoft.com/office/drawing/2014/main" id="{824DA588-688B-4BEB-92D3-2FEB76AA31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04451" y="-160735"/>
            <a:ext cx="3041877" cy="1435493"/>
          </a:xfrm>
          <a:prstGeom prst="rect">
            <a:avLst/>
          </a:prstGeom>
        </p:spPr>
      </p:pic>
      <p:pic>
        <p:nvPicPr>
          <p:cNvPr id="3" name="Resim 2">
            <a:extLst>
              <a:ext uri="{FF2B5EF4-FFF2-40B4-BE49-F238E27FC236}">
                <a16:creationId xmlns:a16="http://schemas.microsoft.com/office/drawing/2014/main" id="{292F5D4C-BEBF-441A-8D8E-352BEFE32E8B}"/>
              </a:ext>
            </a:extLst>
          </p:cNvPr>
          <p:cNvPicPr>
            <a:picLocks noChangeAspect="1"/>
          </p:cNvPicPr>
          <p:nvPr/>
        </p:nvPicPr>
        <p:blipFill>
          <a:blip r:embed="rId7"/>
          <a:stretch>
            <a:fillRect/>
          </a:stretch>
        </p:blipFill>
        <p:spPr>
          <a:xfrm>
            <a:off x="279748" y="6021981"/>
            <a:ext cx="2741038" cy="324209"/>
          </a:xfrm>
          <a:prstGeom prst="rect">
            <a:avLst/>
          </a:prstGeom>
        </p:spPr>
      </p:pic>
    </p:spTree>
    <p:extLst>
      <p:ext uri="{BB962C8B-B14F-4D97-AF65-F5344CB8AC3E}">
        <p14:creationId xmlns:p14="http://schemas.microsoft.com/office/powerpoint/2010/main" val="790640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172B7D1-81F4-4CB9-83A0-3DECE077E43F}"/>
              </a:ext>
            </a:extLst>
          </p:cNvPr>
          <p:cNvSpPr>
            <a:spLocks noGrp="1"/>
          </p:cNvSpPr>
          <p:nvPr>
            <p:ph type="body" idx="10"/>
          </p:nvPr>
        </p:nvSpPr>
        <p:spPr/>
        <p:txBody>
          <a:bodyPr/>
          <a:lstStyle/>
          <a:p>
            <a:r>
              <a:rPr lang="tr-TR" dirty="0"/>
              <a:t>Google Sheets</a:t>
            </a:r>
          </a:p>
        </p:txBody>
      </p:sp>
      <p:pic>
        <p:nvPicPr>
          <p:cNvPr id="3" name="Resim 2">
            <a:extLst>
              <a:ext uri="{FF2B5EF4-FFF2-40B4-BE49-F238E27FC236}">
                <a16:creationId xmlns:a16="http://schemas.microsoft.com/office/drawing/2014/main" id="{D1873BF9-CD6D-4A7E-9B6D-71DB05574C11}"/>
              </a:ext>
            </a:extLst>
          </p:cNvPr>
          <p:cNvPicPr>
            <a:picLocks noChangeAspect="1"/>
          </p:cNvPicPr>
          <p:nvPr/>
        </p:nvPicPr>
        <p:blipFill>
          <a:blip r:embed="rId3"/>
          <a:stretch>
            <a:fillRect/>
          </a:stretch>
        </p:blipFill>
        <p:spPr>
          <a:xfrm>
            <a:off x="1588974" y="1148082"/>
            <a:ext cx="10212181" cy="5471418"/>
          </a:xfrm>
          <a:prstGeom prst="rect">
            <a:avLst/>
          </a:prstGeom>
        </p:spPr>
      </p:pic>
      <p:pic>
        <p:nvPicPr>
          <p:cNvPr id="5" name="Resim 4">
            <a:extLst>
              <a:ext uri="{FF2B5EF4-FFF2-40B4-BE49-F238E27FC236}">
                <a16:creationId xmlns:a16="http://schemas.microsoft.com/office/drawing/2014/main" id="{DC4B8CF4-09D6-4A41-BA9D-3BBAE08A38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8" y="0"/>
            <a:ext cx="1702429" cy="1650784"/>
          </a:xfrm>
          <a:prstGeom prst="rect">
            <a:avLst/>
          </a:prstGeom>
        </p:spPr>
      </p:pic>
      <p:pic>
        <p:nvPicPr>
          <p:cNvPr id="6" name="Resim 5">
            <a:extLst>
              <a:ext uri="{FF2B5EF4-FFF2-40B4-BE49-F238E27FC236}">
                <a16:creationId xmlns:a16="http://schemas.microsoft.com/office/drawing/2014/main" id="{6639F009-B672-4F1D-A196-9D06AE610C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4451" y="-160735"/>
            <a:ext cx="3041877" cy="1435493"/>
          </a:xfrm>
          <a:prstGeom prst="rect">
            <a:avLst/>
          </a:prstGeom>
        </p:spPr>
      </p:pic>
    </p:spTree>
    <p:extLst>
      <p:ext uri="{BB962C8B-B14F-4D97-AF65-F5344CB8AC3E}">
        <p14:creationId xmlns:p14="http://schemas.microsoft.com/office/powerpoint/2010/main" val="4232272862"/>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Belge" ma:contentTypeID="0x010100F59B464BB777EC43984FF8BE0E31AC0A" ma:contentTypeVersion="9" ma:contentTypeDescription="Yeni belge oluşturun." ma:contentTypeScope="" ma:versionID="0b7d4f55d411fd2f046f46cfc8612482">
  <xsd:schema xmlns:xsd="http://www.w3.org/2001/XMLSchema" xmlns:xs="http://www.w3.org/2001/XMLSchema" xmlns:p="http://schemas.microsoft.com/office/2006/metadata/properties" xmlns:ns3="769cb07b-ea32-4208-98cf-fe56ffaf208c" targetNamespace="http://schemas.microsoft.com/office/2006/metadata/properties" ma:root="true" ma:fieldsID="87a307cf0d31008147fa837d18b0c907" ns3:_="">
    <xsd:import namespace="769cb07b-ea32-4208-98cf-fe56ffaf208c"/>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9cb07b-ea32-4208-98cf-fe56ffaf20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çerik Türü"/>
        <xsd:element ref="dc:title" minOccurs="0" maxOccurs="1" ma:index="4" ma:displayName="Başlı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2DA4BFB-1880-46C0-B64E-123ED495F906}">
  <ds:schemaRefs>
    <ds:schemaRef ds:uri="http://schemas.microsoft.com/sharepoint/v3/contenttype/forms"/>
  </ds:schemaRefs>
</ds:datastoreItem>
</file>

<file path=customXml/itemProps2.xml><?xml version="1.0" encoding="utf-8"?>
<ds:datastoreItem xmlns:ds="http://schemas.openxmlformats.org/officeDocument/2006/customXml" ds:itemID="{8BE431DA-8315-4816-8586-21E6AF67C7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69cb07b-ea32-4208-98cf-fe56ffaf208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2DA9B43-362C-4596-98B3-17375C032FB0}">
  <ds:schemaRefs>
    <ds:schemaRef ds:uri="http://purl.org/dc/dcmitype/"/>
    <ds:schemaRef ds:uri="http://purl.org/dc/terms/"/>
    <ds:schemaRef ds:uri="http://purl.org/dc/elements/1.1/"/>
    <ds:schemaRef ds:uri="769cb07b-ea32-4208-98cf-fe56ffaf208c"/>
    <ds:schemaRef ds:uri="http://schemas.microsoft.com/office/2006/metadata/properties"/>
    <ds:schemaRef ds:uri="http://schemas.microsoft.com/office/2006/documentManagement/types"/>
    <ds:schemaRef ds:uri="http://schemas.openxmlformats.org/package/2006/metadata/core-properties"/>
    <ds:schemaRef ds:uri="http://www.w3.org/XML/1998/namespac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16066</TotalTime>
  <Words>902</Words>
  <Application>Microsoft Office PowerPoint</Application>
  <PresentationFormat>Geniş ekran</PresentationFormat>
  <Paragraphs>159</Paragraphs>
  <Slides>42</Slides>
  <Notes>19</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42</vt:i4>
      </vt:variant>
    </vt:vector>
  </HeadingPairs>
  <TitlesOfParts>
    <vt:vector size="49" baseType="lpstr">
      <vt:lpstr>-apple-system</vt:lpstr>
      <vt:lpstr>Arial</vt:lpstr>
      <vt:lpstr>Calibri</vt:lpstr>
      <vt:lpstr>Calibri Light</vt:lpstr>
      <vt:lpstr>Century Gothic</vt:lpstr>
      <vt:lpstr>Wingdings</vt:lpstr>
      <vt:lpstr>Office Teması</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HOW TO ACCESS</vt:lpstr>
      <vt:lpstr>PowerPoint Sunusu</vt:lpstr>
      <vt:lpstr>PowerPoint Sunusu</vt:lpstr>
      <vt:lpstr>PowerPoint Sunusu</vt:lpstr>
      <vt:lpstr>PowerPoint Sunusu</vt:lpstr>
      <vt:lpstr>PowerPoint Sunusu</vt:lpstr>
      <vt:lpstr>HOW TO SHARE</vt:lpstr>
      <vt:lpstr>PowerPoint Sunusu</vt:lpstr>
      <vt:lpstr>PowerPoint Sunusu</vt:lpstr>
      <vt:lpstr>PowerPoint Sunusu</vt:lpstr>
      <vt:lpstr>DATA TYPES AND TOOLBAR</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KEYBOARD SHORTCUTS</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Asus</dc:creator>
  <cp:lastModifiedBy>Müslüm Yıldız</cp:lastModifiedBy>
  <cp:revision>334</cp:revision>
  <dcterms:created xsi:type="dcterms:W3CDTF">2021-06-25T16:12:02Z</dcterms:created>
  <dcterms:modified xsi:type="dcterms:W3CDTF">2023-07-28T12:33:05Z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0x010100F59B464BB777EC43984FF8BE0E31AC0A</vt:lpwstr>
  </property>
</Properties>
</file>